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66"/>
  </p:notesMasterIdLst>
  <p:handoutMasterIdLst>
    <p:handoutMasterId r:id="rId67"/>
  </p:handoutMasterIdLst>
  <p:sldIdLst>
    <p:sldId id="256" r:id="rId2"/>
    <p:sldId id="257" r:id="rId3"/>
    <p:sldId id="300" r:id="rId4"/>
    <p:sldId id="294" r:id="rId5"/>
    <p:sldId id="295" r:id="rId6"/>
    <p:sldId id="296" r:id="rId7"/>
    <p:sldId id="339" r:id="rId8"/>
    <p:sldId id="340" r:id="rId9"/>
    <p:sldId id="341" r:id="rId10"/>
    <p:sldId id="338" r:id="rId11"/>
    <p:sldId id="297" r:id="rId12"/>
    <p:sldId id="299" r:id="rId13"/>
    <p:sldId id="305" r:id="rId14"/>
    <p:sldId id="306" r:id="rId15"/>
    <p:sldId id="298" r:id="rId16"/>
    <p:sldId id="258" r:id="rId17"/>
    <p:sldId id="344" r:id="rId18"/>
    <p:sldId id="301" r:id="rId19"/>
    <p:sldId id="342" r:id="rId20"/>
    <p:sldId id="304" r:id="rId21"/>
    <p:sldId id="343" r:id="rId22"/>
    <p:sldId id="307" r:id="rId23"/>
    <p:sldId id="308" r:id="rId24"/>
    <p:sldId id="345" r:id="rId25"/>
    <p:sldId id="346" r:id="rId26"/>
    <p:sldId id="347" r:id="rId27"/>
    <p:sldId id="348" r:id="rId28"/>
    <p:sldId id="352" r:id="rId29"/>
    <p:sldId id="353" r:id="rId30"/>
    <p:sldId id="354" r:id="rId31"/>
    <p:sldId id="349" r:id="rId32"/>
    <p:sldId id="351" r:id="rId33"/>
    <p:sldId id="355" r:id="rId34"/>
    <p:sldId id="265" r:id="rId35"/>
    <p:sldId id="268" r:id="rId36"/>
    <p:sldId id="356" r:id="rId37"/>
    <p:sldId id="358" r:id="rId38"/>
    <p:sldId id="359" r:id="rId39"/>
    <p:sldId id="360" r:id="rId40"/>
    <p:sldId id="272" r:id="rId41"/>
    <p:sldId id="273" r:id="rId42"/>
    <p:sldId id="361" r:id="rId43"/>
    <p:sldId id="274" r:id="rId44"/>
    <p:sldId id="313" r:id="rId45"/>
    <p:sldId id="314" r:id="rId46"/>
    <p:sldId id="315" r:id="rId47"/>
    <p:sldId id="350" r:id="rId48"/>
    <p:sldId id="316" r:id="rId49"/>
    <p:sldId id="319" r:id="rId50"/>
    <p:sldId id="317" r:id="rId51"/>
    <p:sldId id="318" r:id="rId52"/>
    <p:sldId id="320" r:id="rId53"/>
    <p:sldId id="321" r:id="rId54"/>
    <p:sldId id="322" r:id="rId55"/>
    <p:sldId id="323" r:id="rId56"/>
    <p:sldId id="324" r:id="rId57"/>
    <p:sldId id="325" r:id="rId58"/>
    <p:sldId id="326" r:id="rId59"/>
    <p:sldId id="327" r:id="rId60"/>
    <p:sldId id="328" r:id="rId61"/>
    <p:sldId id="275" r:id="rId62"/>
    <p:sldId id="276" r:id="rId63"/>
    <p:sldId id="278" r:id="rId64"/>
    <p:sldId id="329"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714" autoAdjust="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32"/>
    </p:cViewPr>
  </p:sorterViewPr>
  <p:notesViewPr>
    <p:cSldViewPr>
      <p:cViewPr varScale="1">
        <p:scale>
          <a:sx n="35" d="100"/>
          <a:sy n="35" d="100"/>
        </p:scale>
        <p:origin x="-147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6F803A-EFE7-4288-8742-F608DA19726C}" type="datetimeFigureOut">
              <a:rPr lang="en-US" smtClean="0"/>
              <a:pPr/>
              <a:t>7/13/2010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86FE99-4998-43DD-AD99-3133D8B1A8E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A2781-1656-4B5D-A87E-50E9D3795E4C}" type="datetimeFigureOut">
              <a:rPr lang="en-US" smtClean="0"/>
              <a:pPr/>
              <a:t>7/13/2010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0B49F-5B98-4E6C-943F-403077E1A7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230B49F-5B98-4E6C-943F-403077E1A72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a:t>Click to edit Master title style</a:t>
            </a:r>
          </a:p>
        </p:txBody>
      </p:sp>
      <p:sp>
        <p:nvSpPr>
          <p:cNvPr id="160771"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buClrTx/>
              <a:defRPr smtClean="0"/>
            </a:lvl1pPr>
          </a:lstStyle>
          <a:p>
            <a:pPr>
              <a:defRPr/>
            </a:pPr>
            <a:endParaRPr lang="en-US"/>
          </a:p>
        </p:txBody>
      </p:sp>
      <p:sp>
        <p:nvSpPr>
          <p:cNvPr id="5" name="Rectangle 5"/>
          <p:cNvSpPr>
            <a:spLocks noGrp="1" noChangeArrowheads="1"/>
          </p:cNvSpPr>
          <p:nvPr>
            <p:ph type="ftr" sz="quarter" idx="11"/>
          </p:nvPr>
        </p:nvSpPr>
        <p:spPr/>
        <p:txBody>
          <a:bodyPr/>
          <a:lstStyle>
            <a:lvl1pPr>
              <a:buClrTx/>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buClrTx/>
              <a:defRPr smtClean="0"/>
            </a:lvl1pPr>
          </a:lstStyle>
          <a:p>
            <a:pPr>
              <a:defRPr/>
            </a:pPr>
            <a:fld id="{FF902D62-BA3C-401A-AF3F-BB61FB8FC6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4B19A4-AE03-4EDE-BFE5-E7FCCFD01D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3D3777-CDAF-4477-AE8D-FD1ADCBCBC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A8C77-5B3B-469A-B5F5-332B969CD7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3B18B1-A466-4D29-8069-434384C3CF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5D57E1-D68B-4E0E-9206-3C1DE3DA6F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A44FFE-5853-40A4-B51C-5A8DB4BE4D1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4157CC-4866-44B4-8D7F-D79752A4BD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1297EE-2175-4E92-817A-7D50D7D88D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CEC2AA-4E59-4CD1-9789-ABEFA30F11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40C785-37EC-4C2A-A5A6-CD5EB6FFBC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chemeClr val="tx1"/>
              </a:buClr>
              <a:defRPr sz="1400" smtClean="0"/>
            </a:lvl1pPr>
          </a:lstStyle>
          <a:p>
            <a:pPr>
              <a:defRPr/>
            </a:pPr>
            <a:endParaRPr lang="en-US"/>
          </a:p>
        </p:txBody>
      </p:sp>
      <p:sp>
        <p:nvSpPr>
          <p:cNvPr id="15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chemeClr val="tx1"/>
              </a:buClr>
              <a:defRPr sz="1400" smtClean="0"/>
            </a:lvl1pPr>
          </a:lstStyle>
          <a:p>
            <a:pPr>
              <a:defRPr/>
            </a:pPr>
            <a:endParaRPr lang="en-US"/>
          </a:p>
        </p:txBody>
      </p:sp>
      <p:sp>
        <p:nvSpPr>
          <p:cNvPr id="15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chemeClr val="tx1"/>
              </a:buClr>
              <a:defRPr sz="1400" smtClean="0"/>
            </a:lvl1pPr>
          </a:lstStyle>
          <a:p>
            <a:pPr>
              <a:defRPr/>
            </a:pPr>
            <a:fld id="{12AB6A6B-530B-46BE-B12F-B25A0198DA7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facebook.com/photo.php?pid=173143&amp;id=100000172194326"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www.facebook.com/photo.php?pid=173144&amp;id=100000172194326" TargetMode="External"/><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som.tulane.edu/classware/pathology/Krause/AbnormalRBC/BurrCells.JPG" TargetMode="Externa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wmf"/><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p:txBody>
          <a:bodyPr/>
          <a:lstStyle/>
          <a:p>
            <a:pPr eaLnBrk="1" hangingPunct="1"/>
            <a:r>
              <a:rPr lang="en-US" dirty="0" smtClean="0"/>
              <a:t>VTHT 2323</a:t>
            </a:r>
          </a:p>
          <a:p>
            <a:pPr eaLnBrk="1" hangingPunct="1"/>
            <a:r>
              <a:rPr lang="en-US" dirty="0" smtClean="0"/>
              <a:t>Clinical Pathology I</a:t>
            </a:r>
          </a:p>
          <a:p>
            <a:pPr eaLnBrk="1" hangingPunct="1"/>
            <a:r>
              <a:rPr lang="en-US" sz="2000" dirty="0" smtClean="0"/>
              <a:t>L. </a:t>
            </a:r>
            <a:r>
              <a:rPr lang="en-US" sz="2000" dirty="0" err="1" smtClean="0"/>
              <a:t>VanValkenburg</a:t>
            </a:r>
            <a:endParaRPr lang="en-US" sz="2000" dirty="0" smtClean="0"/>
          </a:p>
        </p:txBody>
      </p:sp>
      <p:sp>
        <p:nvSpPr>
          <p:cNvPr id="5" name="Title 4"/>
          <p:cNvSpPr>
            <a:spLocks noGrp="1"/>
          </p:cNvSpPr>
          <p:nvPr>
            <p:ph type="ctrTitle"/>
          </p:nvPr>
        </p:nvSpPr>
        <p:spPr>
          <a:xfrm>
            <a:off x="2286000" y="2209800"/>
            <a:ext cx="6056466" cy="1323439"/>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8000" b="1" cap="none" spc="0" dirty="0" smtClean="0">
                <a:ln w="10541" cmpd="sng">
                  <a:solidFill>
                    <a:schemeClr val="bg1">
                      <a:lumMod val="50000"/>
                      <a:lumOff val="50000"/>
                    </a:schemeClr>
                  </a:solidFill>
                  <a:prstDash val="solid"/>
                </a:ln>
                <a:solidFill>
                  <a:srgbClr val="C00000"/>
                </a:solidFill>
                <a:effectLst/>
              </a:rPr>
              <a:t>Hematology</a:t>
            </a:r>
            <a:endParaRPr lang="en-US" sz="8000" b="1" cap="none" spc="0" dirty="0">
              <a:ln w="10541" cmpd="sng">
                <a:solidFill>
                  <a:schemeClr val="bg1">
                    <a:lumMod val="50000"/>
                    <a:lumOff val="50000"/>
                  </a:schemeClr>
                </a:solidFill>
                <a:prstDash val="solid"/>
              </a:ln>
              <a:solidFill>
                <a:srgbClr val="C00000"/>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Now Let’s Focus on RBCs…</a:t>
            </a:r>
            <a:endParaRPr lang="en-US" dirty="0">
              <a:solidFill>
                <a:srgbClr val="FF0000"/>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2895600" y="1676400"/>
            <a:ext cx="4495800" cy="4495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rgbClr val="FF0000"/>
                </a:solidFill>
              </a:rPr>
              <a:t>Red Blood Cells</a:t>
            </a:r>
          </a:p>
        </p:txBody>
      </p:sp>
      <p:sp>
        <p:nvSpPr>
          <p:cNvPr id="9219" name="Rectangle 3"/>
          <p:cNvSpPr>
            <a:spLocks noGrp="1" noChangeArrowheads="1"/>
          </p:cNvSpPr>
          <p:nvPr>
            <p:ph type="body" idx="1"/>
          </p:nvPr>
        </p:nvSpPr>
        <p:spPr/>
        <p:txBody>
          <a:bodyPr/>
          <a:lstStyle/>
          <a:p>
            <a:pPr eaLnBrk="1" hangingPunct="1"/>
            <a:r>
              <a:rPr lang="en-US" b="1" dirty="0" smtClean="0">
                <a:solidFill>
                  <a:schemeClr val="bg1">
                    <a:lumMod val="50000"/>
                    <a:lumOff val="50000"/>
                  </a:schemeClr>
                </a:solidFill>
                <a:effectLst>
                  <a:outerShdw blurRad="38100" dist="38100" dir="2700000" algn="tl">
                    <a:srgbClr val="000000">
                      <a:alpha val="43137"/>
                    </a:srgbClr>
                  </a:outerShdw>
                </a:effectLst>
              </a:rPr>
              <a:t>Function:</a:t>
            </a:r>
          </a:p>
          <a:p>
            <a:pPr lvl="1" eaLnBrk="1" hangingPunct="1"/>
            <a:r>
              <a:rPr lang="en-US" dirty="0" smtClean="0"/>
              <a:t>Carry </a:t>
            </a:r>
            <a:r>
              <a:rPr lang="en-US" b="1" dirty="0" smtClean="0"/>
              <a:t>oxygen</a:t>
            </a:r>
            <a:r>
              <a:rPr lang="en-US" dirty="0" smtClean="0"/>
              <a:t> from the lungs to the tissues</a:t>
            </a:r>
          </a:p>
          <a:p>
            <a:pPr lvl="1" eaLnBrk="1" hangingPunct="1"/>
            <a:r>
              <a:rPr lang="en-US" dirty="0" smtClean="0"/>
              <a:t>Carry </a:t>
            </a:r>
            <a:r>
              <a:rPr lang="en-US" b="1" dirty="0" smtClean="0"/>
              <a:t>carbon dioxide</a:t>
            </a:r>
            <a:r>
              <a:rPr lang="en-US" dirty="0" smtClean="0"/>
              <a:t> away from tissues to the lungs and kidneys</a:t>
            </a:r>
          </a:p>
          <a:p>
            <a:pPr lvl="1" eaLnBrk="1" hangingPunct="1"/>
            <a:r>
              <a:rPr lang="en-US" dirty="0" smtClean="0"/>
              <a:t>The RBC is a vehicle for </a:t>
            </a:r>
            <a:r>
              <a:rPr lang="en-US" b="1" dirty="0" smtClean="0"/>
              <a:t>hemoglobin </a:t>
            </a:r>
            <a:r>
              <a:rPr lang="en-US" dirty="0" smtClean="0"/>
              <a:t>which is the carrier molecule for oxygen.</a:t>
            </a:r>
          </a:p>
          <a:p>
            <a:pPr lvl="1" eaLnBrk="1" hangingPunct="1"/>
            <a:r>
              <a:rPr lang="en-US" dirty="0" smtClean="0"/>
              <a:t>The </a:t>
            </a:r>
            <a:r>
              <a:rPr lang="en-US" u="sng" dirty="0" smtClean="0"/>
              <a:t>bioconcave shape</a:t>
            </a:r>
            <a:r>
              <a:rPr lang="en-US" dirty="0" smtClean="0"/>
              <a:t> is a result of the cooperative binding from the 4 </a:t>
            </a:r>
            <a:r>
              <a:rPr lang="en-US" dirty="0" err="1" smtClean="0"/>
              <a:t>heme</a:t>
            </a:r>
            <a:r>
              <a:rPr lang="en-US" dirty="0" smtClean="0"/>
              <a:t> groups.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Hemoglobin</a:t>
            </a:r>
            <a:endParaRPr lang="en-US" dirty="0">
              <a:solidFill>
                <a:srgbClr val="FF0000"/>
              </a:solidFill>
            </a:endParaRPr>
          </a:p>
        </p:txBody>
      </p:sp>
      <p:sp>
        <p:nvSpPr>
          <p:cNvPr id="3" name="Content Placeholder 2"/>
          <p:cNvSpPr>
            <a:spLocks noGrp="1"/>
          </p:cNvSpPr>
          <p:nvPr>
            <p:ph idx="1"/>
          </p:nvPr>
        </p:nvSpPr>
        <p:spPr/>
        <p:txBody>
          <a:bodyPr/>
          <a:lstStyle/>
          <a:p>
            <a:pPr marL="342900" lvl="1" indent="-342900"/>
            <a:r>
              <a:rPr lang="en-US" dirty="0" smtClean="0"/>
              <a:t>Every </a:t>
            </a:r>
            <a:r>
              <a:rPr lang="en-US" i="1" dirty="0" err="1" smtClean="0"/>
              <a:t>heme</a:t>
            </a:r>
            <a:r>
              <a:rPr lang="en-US" dirty="0" smtClean="0"/>
              <a:t> group can carry a molecule of oxygen; 4 </a:t>
            </a:r>
            <a:r>
              <a:rPr lang="en-US" i="1" dirty="0" err="1" smtClean="0"/>
              <a:t>heme</a:t>
            </a:r>
            <a:r>
              <a:rPr lang="en-US" dirty="0" smtClean="0"/>
              <a:t> groups attach to each </a:t>
            </a:r>
            <a:r>
              <a:rPr lang="en-US" i="1" dirty="0" err="1" smtClean="0"/>
              <a:t>globin</a:t>
            </a:r>
            <a:r>
              <a:rPr lang="en-US" dirty="0" smtClean="0"/>
              <a:t> molecule.  So each hemoglobin molecule can carry 4 molecules of oxygen.</a:t>
            </a:r>
            <a:endParaRPr lang="en-US" u="sng" dirty="0" smtClean="0"/>
          </a:p>
          <a:p>
            <a:r>
              <a:rPr lang="en-US" dirty="0" smtClean="0"/>
              <a:t>Immature RBCs do not contain their full complement of hemoglobin yet</a:t>
            </a:r>
          </a:p>
          <a:p>
            <a:r>
              <a:rPr lang="en-US" u="sng" dirty="0" smtClean="0"/>
              <a:t>Rule of Thumb</a:t>
            </a:r>
            <a:r>
              <a:rPr lang="en-US" dirty="0" smtClean="0"/>
              <a:t>: Hemoglobin accounts for about 1/3 of the RBC (PCV)</a:t>
            </a:r>
          </a:p>
          <a:p>
            <a:r>
              <a:rPr lang="en-US" dirty="0" smtClean="0"/>
              <a:t>Hemoglobin = </a:t>
            </a:r>
          </a:p>
          <a:p>
            <a:pPr>
              <a:buNone/>
            </a:pPr>
            <a:r>
              <a:rPr lang="en-US" i="1" dirty="0" smtClean="0"/>
              <a:t>        </a:t>
            </a:r>
            <a:r>
              <a:rPr lang="en-US" i="1" dirty="0" err="1" smtClean="0"/>
              <a:t>heme</a:t>
            </a:r>
            <a:r>
              <a:rPr lang="en-US" i="1" dirty="0" smtClean="0"/>
              <a:t> (iron) + </a:t>
            </a:r>
            <a:r>
              <a:rPr lang="en-US" i="1" dirty="0" err="1" smtClean="0"/>
              <a:t>globin</a:t>
            </a:r>
            <a:r>
              <a:rPr lang="en-US" i="1" dirty="0" smtClean="0"/>
              <a:t> (protein)</a:t>
            </a:r>
            <a:endParaRPr lang="en-US" dirty="0" smtClean="0"/>
          </a:p>
          <a:p>
            <a:r>
              <a:rPr lang="en-US" b="1" dirty="0" smtClean="0">
                <a:solidFill>
                  <a:srgbClr val="C00000"/>
                </a:solidFill>
                <a:effectLst>
                  <a:outerShdw blurRad="38100" dist="38100" dir="2700000" algn="tl">
                    <a:srgbClr val="000000">
                      <a:alpha val="43137"/>
                    </a:srgbClr>
                  </a:outerShdw>
                </a:effectLst>
              </a:rPr>
              <a:t>Iron</a:t>
            </a:r>
            <a:r>
              <a:rPr lang="en-US" dirty="0" smtClean="0"/>
              <a:t> is responsible for color of RBC</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752600" y="685800"/>
            <a:ext cx="6904831" cy="5523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Recipe</a:t>
            </a:r>
            <a:r>
              <a:rPr lang="en-US" dirty="0" smtClean="0">
                <a:solidFill>
                  <a:srgbClr val="FF0000"/>
                </a:solidFill>
              </a:rPr>
              <a:t> for Red Blood Cells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Water</a:t>
            </a:r>
          </a:p>
          <a:p>
            <a:r>
              <a:rPr lang="en-US" dirty="0" smtClean="0"/>
              <a:t>Iron </a:t>
            </a:r>
            <a:r>
              <a:rPr lang="en-US" i="1" dirty="0" smtClean="0"/>
              <a:t>(for the synthesis of </a:t>
            </a:r>
            <a:r>
              <a:rPr lang="en-US" i="1" dirty="0" err="1" smtClean="0"/>
              <a:t>heme</a:t>
            </a:r>
            <a:r>
              <a:rPr lang="en-US" i="1" dirty="0" smtClean="0"/>
              <a:t>~)</a:t>
            </a:r>
          </a:p>
          <a:p>
            <a:pPr lvl="1"/>
            <a:r>
              <a:rPr lang="en-US" i="1" dirty="0" smtClean="0"/>
              <a:t>Copper (important in release of iron from tissues into plasma)</a:t>
            </a:r>
          </a:p>
          <a:p>
            <a:r>
              <a:rPr lang="en-US" dirty="0" smtClean="0"/>
              <a:t>Protein/amino acids </a:t>
            </a:r>
            <a:r>
              <a:rPr lang="en-US" i="1" dirty="0" smtClean="0"/>
              <a:t>(~</a:t>
            </a:r>
            <a:r>
              <a:rPr lang="en-US" i="1" dirty="0" err="1" smtClean="0"/>
              <a:t>globin</a:t>
            </a:r>
            <a:r>
              <a:rPr lang="en-US" i="1" dirty="0" smtClean="0"/>
              <a:t>)</a:t>
            </a:r>
          </a:p>
          <a:p>
            <a:r>
              <a:rPr lang="en-US" dirty="0" smtClean="0"/>
              <a:t>Essential Fatty Acids</a:t>
            </a:r>
          </a:p>
          <a:p>
            <a:r>
              <a:rPr lang="en-US" dirty="0" smtClean="0"/>
              <a:t>Vitamin B6</a:t>
            </a:r>
          </a:p>
          <a:p>
            <a:r>
              <a:rPr lang="en-US" dirty="0" smtClean="0"/>
              <a:t>Vitamin B12 </a:t>
            </a:r>
          </a:p>
          <a:p>
            <a:r>
              <a:rPr lang="en-US" dirty="0" smtClean="0"/>
              <a:t>Folic Acid (B9)</a:t>
            </a:r>
          </a:p>
          <a:p>
            <a:endParaRPr lang="en-US" i="1" dirty="0" smtClean="0"/>
          </a:p>
        </p:txBody>
      </p:sp>
      <p:pic>
        <p:nvPicPr>
          <p:cNvPr id="8194" name="Picture 2"/>
          <p:cNvPicPr>
            <a:picLocks noChangeAspect="1" noChangeArrowheads="1"/>
          </p:cNvPicPr>
          <p:nvPr/>
        </p:nvPicPr>
        <p:blipFill>
          <a:blip r:embed="rId2" cstate="print"/>
          <a:srcRect/>
          <a:stretch>
            <a:fillRect/>
          </a:stretch>
        </p:blipFill>
        <p:spPr bwMode="auto">
          <a:xfrm>
            <a:off x="5715000" y="4191000"/>
            <a:ext cx="3149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solidFill>
                  <a:srgbClr val="FF0000"/>
                </a:solidFill>
              </a:rPr>
              <a:t>Erythropoiesis</a:t>
            </a:r>
            <a:endParaRPr lang="en-US" dirty="0" smtClean="0">
              <a:solidFill>
                <a:srgbClr val="FF0000"/>
              </a:solidFill>
            </a:endParaRPr>
          </a:p>
        </p:txBody>
      </p:sp>
      <p:sp>
        <p:nvSpPr>
          <p:cNvPr id="11267" name="Rectangle 3"/>
          <p:cNvSpPr>
            <a:spLocks noGrp="1" noChangeArrowheads="1"/>
          </p:cNvSpPr>
          <p:nvPr>
            <p:ph type="body" idx="1"/>
          </p:nvPr>
        </p:nvSpPr>
        <p:spPr/>
        <p:txBody>
          <a:bodyPr/>
          <a:lstStyle/>
          <a:p>
            <a:pPr eaLnBrk="1" hangingPunct="1"/>
            <a:r>
              <a:rPr lang="en-US" dirty="0" smtClean="0"/>
              <a:t>Formation of erythrocytes.</a:t>
            </a:r>
          </a:p>
          <a:p>
            <a:pPr eaLnBrk="1" hangingPunct="1"/>
            <a:r>
              <a:rPr lang="en-US" dirty="0" smtClean="0"/>
              <a:t>Occurs in the bone marrow of normal adult animals.</a:t>
            </a:r>
          </a:p>
          <a:p>
            <a:pPr lvl="1" eaLnBrk="1" hangingPunct="1"/>
            <a:r>
              <a:rPr lang="en-US" dirty="0" smtClean="0"/>
              <a:t>Occurs in the spleen and liver of the fetus.</a:t>
            </a:r>
          </a:p>
          <a:p>
            <a:pPr eaLnBrk="1" hangingPunct="1"/>
            <a:r>
              <a:rPr lang="en-US" dirty="0" smtClean="0"/>
              <a:t>Maturation time usually takes 5 days.</a:t>
            </a:r>
          </a:p>
          <a:p>
            <a:pPr eaLnBrk="1" hangingPunct="1"/>
            <a:r>
              <a:rPr lang="en-US" dirty="0" smtClean="0"/>
              <a:t>Average lifespan of RBC is about </a:t>
            </a:r>
            <a:r>
              <a:rPr lang="en-US" u="sng" dirty="0" smtClean="0">
                <a:solidFill>
                  <a:schemeClr val="bg1">
                    <a:lumMod val="75000"/>
                    <a:lumOff val="25000"/>
                  </a:schemeClr>
                </a:solidFill>
              </a:rPr>
              <a:t>110 days for dogs</a:t>
            </a:r>
            <a:r>
              <a:rPr lang="en-US" dirty="0" smtClean="0"/>
              <a:t> and about </a:t>
            </a:r>
            <a:r>
              <a:rPr lang="en-US" u="sng" dirty="0" smtClean="0">
                <a:solidFill>
                  <a:schemeClr val="bg1">
                    <a:lumMod val="75000"/>
                    <a:lumOff val="25000"/>
                  </a:schemeClr>
                </a:solidFill>
              </a:rPr>
              <a:t>68 days in the cat</a:t>
            </a:r>
            <a:r>
              <a:rPr lang="en-US" dirty="0" smtClean="0"/>
              <a:t>. </a:t>
            </a:r>
          </a:p>
          <a:p>
            <a:pPr eaLnBrk="1" hangingPunct="1"/>
            <a:r>
              <a:rPr lang="en-US" dirty="0" err="1" smtClean="0"/>
              <a:t>Erythropoiesis</a:t>
            </a:r>
            <a:r>
              <a:rPr lang="en-US" dirty="0" smtClean="0"/>
              <a:t> is a constant process.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62400" y="1524000"/>
            <a:ext cx="5029200" cy="4525963"/>
          </a:xfrm>
        </p:spPr>
        <p:txBody>
          <a:bodyPr/>
          <a:lstStyle/>
          <a:p>
            <a:pPr eaLnBrk="1" hangingPunct="1">
              <a:buNone/>
            </a:pPr>
            <a:r>
              <a:rPr lang="en-US" dirty="0" smtClean="0"/>
              <a:t>1. </a:t>
            </a:r>
            <a:r>
              <a:rPr lang="en-US" u="sng" dirty="0" err="1" smtClean="0"/>
              <a:t>Pluripotent</a:t>
            </a:r>
            <a:r>
              <a:rPr lang="en-US" u="sng" dirty="0" smtClean="0"/>
              <a:t> stem cells</a:t>
            </a:r>
            <a:r>
              <a:rPr lang="en-US" dirty="0" smtClean="0"/>
              <a:t> (PPSC) exist in bone marrow</a:t>
            </a:r>
          </a:p>
          <a:p>
            <a:pPr eaLnBrk="1" hangingPunct="1">
              <a:buNone/>
            </a:pPr>
            <a:r>
              <a:rPr lang="en-US" dirty="0" smtClean="0"/>
              <a:t>2. </a:t>
            </a:r>
            <a:r>
              <a:rPr lang="en-US" u="sng" dirty="0" smtClean="0"/>
              <a:t>Erythropoietin</a:t>
            </a:r>
            <a:r>
              <a:rPr lang="en-US" dirty="0" smtClean="0"/>
              <a:t> (EPO) </a:t>
            </a:r>
            <a:r>
              <a:rPr lang="en-US" i="1" dirty="0" smtClean="0"/>
              <a:t>(a hormone) </a:t>
            </a:r>
            <a:r>
              <a:rPr lang="en-US" dirty="0" smtClean="0"/>
              <a:t>is released by kidneys in response to blood hypoxia</a:t>
            </a:r>
          </a:p>
          <a:p>
            <a:pPr eaLnBrk="1" hangingPunct="1">
              <a:buNone/>
            </a:pPr>
            <a:r>
              <a:rPr lang="en-US" sz="1800" i="1" dirty="0" smtClean="0"/>
              <a:t>(kidney dysfunction can affect RBC production)</a:t>
            </a:r>
          </a:p>
          <a:p>
            <a:pPr>
              <a:buNone/>
            </a:pPr>
            <a:r>
              <a:rPr lang="en-US" dirty="0" smtClean="0"/>
              <a:t>3. PPSC stimulated by EPO will begin to undergo </a:t>
            </a:r>
            <a:r>
              <a:rPr lang="en-US" dirty="0" err="1" smtClean="0"/>
              <a:t>mitiotic</a:t>
            </a:r>
            <a:r>
              <a:rPr lang="en-US" dirty="0" smtClean="0"/>
              <a:t> division and develop into </a:t>
            </a:r>
            <a:r>
              <a:rPr lang="en-US" u="sng" dirty="0" smtClean="0"/>
              <a:t>myeloid</a:t>
            </a:r>
            <a:r>
              <a:rPr lang="en-US" dirty="0" smtClean="0"/>
              <a:t> stem cells.</a:t>
            </a:r>
          </a:p>
          <a:p>
            <a:pPr>
              <a:buNone/>
            </a:pPr>
            <a:endParaRPr lang="en-US" dirty="0" smtClean="0"/>
          </a:p>
          <a:p>
            <a:pPr>
              <a:buNone/>
            </a:pPr>
            <a:endParaRPr lang="en-US" dirty="0"/>
          </a:p>
        </p:txBody>
      </p:sp>
      <p:sp>
        <p:nvSpPr>
          <p:cNvPr id="5" name="Rectangle 2"/>
          <p:cNvSpPr>
            <a:spLocks noGrp="1" noChangeArrowheads="1"/>
          </p:cNvSpPr>
          <p:nvPr>
            <p:ph type="title"/>
          </p:nvPr>
        </p:nvSpPr>
        <p:spPr>
          <a:xfrm>
            <a:off x="2667000" y="0"/>
            <a:ext cx="6316662" cy="1143000"/>
          </a:xfrm>
        </p:spPr>
        <p:txBody>
          <a:bodyPr/>
          <a:lstStyle/>
          <a:p>
            <a:pPr eaLnBrk="1" hangingPunct="1"/>
            <a:r>
              <a:rPr lang="en-US" sz="4000" dirty="0" err="1" smtClean="0">
                <a:solidFill>
                  <a:srgbClr val="FF0000"/>
                </a:solidFill>
              </a:rPr>
              <a:t>Erythropoiesis</a:t>
            </a:r>
            <a:endParaRPr lang="en-US" sz="4000" dirty="0" smtClean="0">
              <a:solidFill>
                <a:srgbClr val="FF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914400" y="1371600"/>
            <a:ext cx="2057400" cy="252374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52400" y="4267200"/>
            <a:ext cx="36195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5410200" cy="1143000"/>
          </a:xfrm>
        </p:spPr>
        <p:txBody>
          <a:bodyPr/>
          <a:lstStyle/>
          <a:p>
            <a:r>
              <a:rPr lang="en-US" sz="4000" dirty="0" err="1" smtClean="0">
                <a:solidFill>
                  <a:srgbClr val="FF0000"/>
                </a:solidFill>
              </a:rPr>
              <a:t>Erythropoiesis</a:t>
            </a:r>
            <a:endParaRPr lang="en-US" sz="4000" dirty="0">
              <a:solidFill>
                <a:srgbClr val="FF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219200" y="1600200"/>
            <a:ext cx="7068812" cy="467260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Erythrocyte Maturation</a:t>
            </a:r>
            <a:endParaRPr lang="en-US" dirty="0">
              <a:solidFill>
                <a:srgbClr val="FF0000"/>
              </a:solidFill>
            </a:endParaRPr>
          </a:p>
        </p:txBody>
      </p:sp>
      <p:sp>
        <p:nvSpPr>
          <p:cNvPr id="3" name="Content Placeholder 2"/>
          <p:cNvSpPr>
            <a:spLocks noGrp="1"/>
          </p:cNvSpPr>
          <p:nvPr>
            <p:ph idx="1"/>
          </p:nvPr>
        </p:nvSpPr>
        <p:spPr>
          <a:xfrm>
            <a:off x="1905000" y="1600200"/>
            <a:ext cx="7115175" cy="4525963"/>
          </a:xfrm>
        </p:spPr>
        <p:txBody>
          <a:bodyPr/>
          <a:lstStyle/>
          <a:p>
            <a:pPr marL="457200" indent="-457200">
              <a:buAutoNum type="arabicPeriod"/>
            </a:pPr>
            <a:r>
              <a:rPr lang="en-US" u="sng" dirty="0" smtClean="0">
                <a:solidFill>
                  <a:schemeClr val="bg1">
                    <a:lumMod val="75000"/>
                    <a:lumOff val="25000"/>
                  </a:schemeClr>
                </a:solidFill>
                <a:effectLst>
                  <a:outerShdw blurRad="38100" dist="38100" dir="2700000" algn="tl">
                    <a:srgbClr val="000000">
                      <a:alpha val="43137"/>
                    </a:srgbClr>
                  </a:outerShdw>
                </a:effectLst>
              </a:rPr>
              <a:t>Rubriblast</a:t>
            </a:r>
            <a:r>
              <a:rPr lang="en-US" dirty="0" smtClean="0"/>
              <a:t>– (14-19 µm) First morphologically identifiable RBC precursor</a:t>
            </a:r>
          </a:p>
          <a:p>
            <a:pPr marL="457200" indent="-457200">
              <a:buAutoNum type="arabicPeriod"/>
            </a:pPr>
            <a:r>
              <a:rPr lang="en-US" u="sng" dirty="0" smtClean="0">
                <a:solidFill>
                  <a:schemeClr val="bg1">
                    <a:lumMod val="75000"/>
                    <a:lumOff val="25000"/>
                  </a:schemeClr>
                </a:solidFill>
                <a:effectLst>
                  <a:outerShdw blurRad="38100" dist="38100" dir="2700000" algn="tl">
                    <a:srgbClr val="000000">
                      <a:alpha val="43137"/>
                    </a:srgbClr>
                  </a:outerShdw>
                </a:effectLst>
              </a:rPr>
              <a:t>Prorubricyte</a:t>
            </a:r>
            <a:r>
              <a:rPr lang="en-US" dirty="0" smtClean="0"/>
              <a:t> - (12-17 µm)</a:t>
            </a:r>
          </a:p>
          <a:p>
            <a:pPr marL="457200" indent="-457200">
              <a:buAutoNum type="arabicPeriod"/>
            </a:pPr>
            <a:r>
              <a:rPr lang="en-US" u="sng" dirty="0" smtClean="0">
                <a:solidFill>
                  <a:schemeClr val="bg1">
                    <a:lumMod val="75000"/>
                    <a:lumOff val="25000"/>
                  </a:schemeClr>
                </a:solidFill>
                <a:effectLst>
                  <a:outerShdw blurRad="38100" dist="38100" dir="2700000" algn="tl">
                    <a:srgbClr val="000000">
                      <a:alpha val="43137"/>
                    </a:srgbClr>
                  </a:outerShdw>
                </a:effectLst>
              </a:rPr>
              <a:t>Rubricyte</a:t>
            </a:r>
            <a:r>
              <a:rPr lang="en-US" dirty="0" smtClean="0"/>
              <a:t> - (12-15 µm)</a:t>
            </a:r>
            <a:endParaRPr lang="en-US" u="sng" dirty="0" smtClean="0"/>
          </a:p>
          <a:p>
            <a:pPr marL="457200" indent="-457200">
              <a:buAutoNum type="arabicPeriod"/>
            </a:pPr>
            <a:r>
              <a:rPr lang="en-US" u="sng" dirty="0" smtClean="0">
                <a:solidFill>
                  <a:schemeClr val="bg1">
                    <a:lumMod val="75000"/>
                    <a:lumOff val="25000"/>
                  </a:schemeClr>
                </a:solidFill>
                <a:effectLst>
                  <a:outerShdw blurRad="38100" dist="38100" dir="2700000" algn="tl">
                    <a:srgbClr val="000000">
                      <a:alpha val="43137"/>
                    </a:srgbClr>
                  </a:outerShdw>
                </a:effectLst>
              </a:rPr>
              <a:t>Metarubricyte</a:t>
            </a:r>
            <a:r>
              <a:rPr lang="en-US" dirty="0" smtClean="0"/>
              <a:t> - (8-12 µm) -  a.k.a. </a:t>
            </a:r>
            <a:r>
              <a:rPr lang="en-US" dirty="0" smtClean="0"/>
              <a:t>NRBC </a:t>
            </a:r>
            <a:r>
              <a:rPr lang="en-US" dirty="0" smtClean="0"/>
              <a:t>(nucleated red blood cell) </a:t>
            </a:r>
          </a:p>
          <a:p>
            <a:pPr marL="857250" lvl="1" indent="-457200">
              <a:buNone/>
            </a:pPr>
            <a:r>
              <a:rPr lang="en-US" dirty="0" smtClean="0"/>
              <a:t>- Released in cases of severe anemia</a:t>
            </a:r>
          </a:p>
          <a:p>
            <a:pPr marL="457200" indent="-457200">
              <a:buAutoNum type="arabicPeriod"/>
            </a:pPr>
            <a:r>
              <a:rPr lang="en-US" u="sng" dirty="0" smtClean="0">
                <a:solidFill>
                  <a:schemeClr val="bg1">
                    <a:lumMod val="75000"/>
                    <a:lumOff val="25000"/>
                  </a:schemeClr>
                </a:solidFill>
                <a:effectLst>
                  <a:outerShdw blurRad="38100" dist="38100" dir="2700000" algn="tl">
                    <a:srgbClr val="000000">
                      <a:alpha val="43137"/>
                    </a:srgbClr>
                  </a:outerShdw>
                </a:effectLst>
              </a:rPr>
              <a:t>Reticulocyte</a:t>
            </a:r>
            <a:r>
              <a:rPr lang="en-US" dirty="0" smtClean="0"/>
              <a:t> - (7-10 µm)</a:t>
            </a:r>
            <a:endParaRPr lang="en-US" u="sng" dirty="0" smtClean="0"/>
          </a:p>
          <a:p>
            <a:pPr marL="857250" lvl="1" indent="-457200">
              <a:buFontTx/>
              <a:buChar char="-"/>
            </a:pPr>
            <a:r>
              <a:rPr lang="en-US" dirty="0" smtClean="0"/>
              <a:t>Not nucleated; contains nuclear remnants (Residual RNA)</a:t>
            </a:r>
          </a:p>
          <a:p>
            <a:pPr marL="857250" lvl="1" indent="-457200">
              <a:buFontTx/>
              <a:buChar char="-"/>
            </a:pPr>
            <a:r>
              <a:rPr lang="en-US" dirty="0" smtClean="0"/>
              <a:t>A.k.a. – </a:t>
            </a:r>
            <a:r>
              <a:rPr lang="en-US" dirty="0" err="1" smtClean="0"/>
              <a:t>polychromatophil</a:t>
            </a:r>
            <a:r>
              <a:rPr lang="en-US" dirty="0" smtClean="0"/>
              <a:t> (no NMB)</a:t>
            </a:r>
          </a:p>
          <a:p>
            <a:pPr marL="457200" indent="-457200">
              <a:buAutoNum type="arabicPeriod"/>
            </a:pPr>
            <a:r>
              <a:rPr lang="en-US" u="sng" dirty="0" smtClean="0">
                <a:solidFill>
                  <a:schemeClr val="bg1">
                    <a:lumMod val="75000"/>
                    <a:lumOff val="25000"/>
                  </a:schemeClr>
                </a:solidFill>
                <a:effectLst>
                  <a:outerShdw blurRad="38100" dist="38100" dir="2700000" algn="tl">
                    <a:srgbClr val="000000">
                      <a:alpha val="43137"/>
                    </a:srgbClr>
                  </a:outerShdw>
                </a:effectLst>
              </a:rPr>
              <a:t>Mature RBC</a:t>
            </a:r>
            <a:r>
              <a:rPr lang="en-US" dirty="0" smtClean="0">
                <a:solidFill>
                  <a:schemeClr val="bg1">
                    <a:lumMod val="75000"/>
                    <a:lumOff val="25000"/>
                  </a:schemeClr>
                </a:solidFill>
                <a:effectLst>
                  <a:outerShdw blurRad="38100" dist="38100" dir="2700000" algn="tl">
                    <a:srgbClr val="000000">
                      <a:alpha val="43137"/>
                    </a:srgbClr>
                  </a:outerShdw>
                </a:effectLst>
              </a:rPr>
              <a:t> </a:t>
            </a:r>
            <a:r>
              <a:rPr lang="en-US" dirty="0" smtClean="0"/>
              <a:t>- (7-8 µm)</a:t>
            </a:r>
            <a:endParaRPr lang="en-US" u="sng"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24000" y="1219200"/>
            <a:ext cx="6816476" cy="476992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57425" y="152400"/>
            <a:ext cx="6886575" cy="1143000"/>
          </a:xfrm>
        </p:spPr>
        <p:txBody>
          <a:bodyPr/>
          <a:lstStyle/>
          <a:p>
            <a:pPr eaLnBrk="1" hangingPunct="1"/>
            <a:r>
              <a:rPr lang="en-US" dirty="0" smtClean="0">
                <a:solidFill>
                  <a:srgbClr val="FF0000"/>
                </a:solidFill>
              </a:rPr>
              <a:t>General Functions/Purpose of Blood:</a:t>
            </a:r>
          </a:p>
        </p:txBody>
      </p:sp>
      <p:sp>
        <p:nvSpPr>
          <p:cNvPr id="4099" name="Rectangle 3"/>
          <p:cNvSpPr>
            <a:spLocks noGrp="1" noChangeArrowheads="1"/>
          </p:cNvSpPr>
          <p:nvPr>
            <p:ph type="body" idx="1"/>
          </p:nvPr>
        </p:nvSpPr>
        <p:spPr>
          <a:xfrm>
            <a:off x="2817813" y="1828800"/>
            <a:ext cx="5868987" cy="3886200"/>
          </a:xfrm>
        </p:spPr>
        <p:txBody>
          <a:bodyPr/>
          <a:lstStyle/>
          <a:p>
            <a:pPr eaLnBrk="1" hangingPunct="1"/>
            <a:r>
              <a:rPr lang="en-US" sz="2800" b="1" dirty="0" smtClean="0">
                <a:solidFill>
                  <a:schemeClr val="bg1">
                    <a:lumMod val="50000"/>
                    <a:lumOff val="50000"/>
                  </a:schemeClr>
                </a:solidFill>
                <a:effectLst>
                  <a:outerShdw blurRad="38100" dist="38100" dir="2700000" algn="tl">
                    <a:srgbClr val="000000">
                      <a:alpha val="43137"/>
                    </a:srgbClr>
                  </a:outerShdw>
                </a:effectLst>
              </a:rPr>
              <a:t>Transportation:</a:t>
            </a:r>
          </a:p>
          <a:p>
            <a:pPr lvl="1" eaLnBrk="1" hangingPunct="1"/>
            <a:r>
              <a:rPr lang="en-US" dirty="0" smtClean="0"/>
              <a:t>Dissolved gases, waste products, hormones, enzymes, nutrients, plasma proteins, platelets. etc. </a:t>
            </a:r>
          </a:p>
          <a:p>
            <a:pPr eaLnBrk="1" hangingPunct="1"/>
            <a:r>
              <a:rPr lang="en-US" sz="2800" b="1" dirty="0" smtClean="0">
                <a:solidFill>
                  <a:schemeClr val="bg1">
                    <a:lumMod val="50000"/>
                    <a:lumOff val="50000"/>
                  </a:schemeClr>
                </a:solidFill>
                <a:effectLst>
                  <a:outerShdw blurRad="38100" dist="38100" dir="2700000" algn="tl">
                    <a:srgbClr val="000000">
                      <a:alpha val="43137"/>
                    </a:srgbClr>
                  </a:outerShdw>
                </a:effectLst>
              </a:rPr>
              <a:t>Defense:</a:t>
            </a:r>
          </a:p>
          <a:p>
            <a:pPr lvl="1" eaLnBrk="1" hangingPunct="1"/>
            <a:r>
              <a:rPr lang="en-US" dirty="0" err="1" smtClean="0"/>
              <a:t>Phagocytosis</a:t>
            </a:r>
            <a:r>
              <a:rPr lang="en-US" dirty="0" smtClean="0"/>
              <a:t> and other roles in immunity</a:t>
            </a:r>
          </a:p>
          <a:p>
            <a:pPr lvl="1" eaLnBrk="1" hangingPunct="1"/>
            <a:r>
              <a:rPr lang="en-US" dirty="0" smtClean="0"/>
              <a:t>Clotting factors</a:t>
            </a:r>
          </a:p>
          <a:p>
            <a:pPr lvl="1" eaLnBrk="1" hangingPunct="1">
              <a:buNone/>
            </a:pPr>
            <a:endParaRPr lang="en-US" dirty="0" smtClean="0"/>
          </a:p>
        </p:txBody>
      </p:sp>
      <p:pic>
        <p:nvPicPr>
          <p:cNvPr id="3075" name="Picture 3"/>
          <p:cNvPicPr>
            <a:picLocks noChangeAspect="1" noChangeArrowheads="1"/>
          </p:cNvPicPr>
          <p:nvPr/>
        </p:nvPicPr>
        <p:blipFill>
          <a:blip r:embed="rId2" cstate="print"/>
          <a:srcRect/>
          <a:stretch>
            <a:fillRect/>
          </a:stretch>
        </p:blipFill>
        <p:spPr bwMode="auto">
          <a:xfrm>
            <a:off x="152400" y="1828800"/>
            <a:ext cx="2237994"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316662" cy="1143000"/>
          </a:xfrm>
        </p:spPr>
        <p:txBody>
          <a:bodyPr/>
          <a:lstStyle/>
          <a:p>
            <a:r>
              <a:rPr lang="en-US" dirty="0" smtClean="0"/>
              <a:t>Canine Bone Marrow Aspirate</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743200" y="1369771"/>
            <a:ext cx="4486275" cy="3373679"/>
          </a:xfrm>
          <a:prstGeom prst="rect">
            <a:avLst/>
          </a:prstGeom>
          <a:noFill/>
          <a:ln w="9525">
            <a:noFill/>
            <a:miter lim="800000"/>
            <a:headEnd/>
            <a:tailEnd/>
          </a:ln>
        </p:spPr>
      </p:pic>
      <p:sp>
        <p:nvSpPr>
          <p:cNvPr id="5" name="TextBox 4"/>
          <p:cNvSpPr txBox="1"/>
          <p:nvPr/>
        </p:nvSpPr>
        <p:spPr>
          <a:xfrm>
            <a:off x="2590800" y="5181600"/>
            <a:ext cx="5181600" cy="1200329"/>
          </a:xfrm>
          <a:prstGeom prst="rect">
            <a:avLst/>
          </a:prstGeom>
          <a:noFill/>
        </p:spPr>
        <p:txBody>
          <a:bodyPr wrap="square" rtlCol="0">
            <a:spAutoFit/>
          </a:bodyPr>
          <a:lstStyle/>
          <a:p>
            <a:r>
              <a:rPr lang="en-US" dirty="0" smtClean="0"/>
              <a:t>Bone marrow aspirate demonstrating </a:t>
            </a:r>
            <a:r>
              <a:rPr lang="en-US" dirty="0" err="1" smtClean="0"/>
              <a:t>erythropoiesis</a:t>
            </a:r>
            <a:r>
              <a:rPr lang="en-US" dirty="0" smtClean="0"/>
              <a:t>. </a:t>
            </a:r>
            <a:r>
              <a:rPr lang="en-US" dirty="0" err="1" smtClean="0"/>
              <a:t>Rubriblast</a:t>
            </a:r>
            <a:r>
              <a:rPr lang="en-US" dirty="0" smtClean="0"/>
              <a:t> (arrow), </a:t>
            </a:r>
            <a:r>
              <a:rPr lang="en-US" dirty="0" err="1" smtClean="0"/>
              <a:t>prorubricytes</a:t>
            </a:r>
            <a:r>
              <a:rPr lang="en-US" dirty="0" smtClean="0"/>
              <a:t> (arrowhead), and various stages of </a:t>
            </a:r>
            <a:r>
              <a:rPr lang="en-US" dirty="0" err="1" smtClean="0"/>
              <a:t>rubricytes</a:t>
            </a:r>
            <a:r>
              <a:rPr lang="en-US" dirty="0" smtClean="0"/>
              <a:t> (nucleated </a:t>
            </a:r>
            <a:r>
              <a:rPr lang="en-US" dirty="0" err="1" smtClean="0"/>
              <a:t>erythroid</a:t>
            </a:r>
            <a:r>
              <a:rPr lang="en-US" dirty="0" smtClean="0"/>
              <a:t> precursors) are present.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338" y="0"/>
            <a:ext cx="6316662" cy="1143000"/>
          </a:xfrm>
        </p:spPr>
        <p:txBody>
          <a:bodyPr/>
          <a:lstStyle/>
          <a:p>
            <a:r>
              <a:rPr lang="en-US" dirty="0" smtClean="0">
                <a:solidFill>
                  <a:srgbClr val="FF0000"/>
                </a:solidFill>
              </a:rPr>
              <a:t>Lifespan and Destruction of RBCs</a:t>
            </a:r>
            <a:endParaRPr lang="en-US" dirty="0">
              <a:solidFill>
                <a:srgbClr val="FF0000"/>
              </a:solidFill>
            </a:endParaRPr>
          </a:p>
        </p:txBody>
      </p:sp>
      <p:sp>
        <p:nvSpPr>
          <p:cNvPr id="3" name="Content Placeholder 2"/>
          <p:cNvSpPr>
            <a:spLocks noGrp="1"/>
          </p:cNvSpPr>
          <p:nvPr>
            <p:ph idx="1"/>
          </p:nvPr>
        </p:nvSpPr>
        <p:spPr>
          <a:xfrm>
            <a:off x="3275013" y="1295400"/>
            <a:ext cx="5868987" cy="4525963"/>
          </a:xfrm>
        </p:spPr>
        <p:txBody>
          <a:bodyPr/>
          <a:lstStyle/>
          <a:p>
            <a:r>
              <a:rPr lang="en-US" dirty="0" smtClean="0"/>
              <a:t>Lifespan of RBC = related to metabolism and weight of animal</a:t>
            </a:r>
          </a:p>
          <a:p>
            <a:r>
              <a:rPr lang="en-US" dirty="0" smtClean="0"/>
              <a:t>Process of aging is called </a:t>
            </a:r>
            <a:r>
              <a:rPr lang="en-US" b="1" dirty="0" smtClean="0">
                <a:solidFill>
                  <a:srgbClr val="00B0F0"/>
                </a:solidFill>
              </a:rPr>
              <a:t>senescence</a:t>
            </a:r>
            <a:r>
              <a:rPr lang="en-US" b="1" dirty="0" smtClean="0"/>
              <a:t>.</a:t>
            </a:r>
            <a:endParaRPr lang="en-US" dirty="0" smtClean="0"/>
          </a:p>
          <a:p>
            <a:r>
              <a:rPr lang="en-US" dirty="0" smtClean="0"/>
              <a:t>As RBC becomes more senescent, enzyme activity decreases</a:t>
            </a:r>
          </a:p>
          <a:p>
            <a:pPr lvl="1"/>
            <a:r>
              <a:rPr lang="en-US" dirty="0" err="1" smtClean="0"/>
              <a:t>Glycolytic</a:t>
            </a:r>
            <a:r>
              <a:rPr lang="en-US" dirty="0" smtClean="0"/>
              <a:t> enzyme unable to break down glucose</a:t>
            </a:r>
          </a:p>
          <a:p>
            <a:pPr lvl="1"/>
            <a:r>
              <a:rPr lang="en-US" dirty="0" smtClean="0"/>
              <a:t>Cell becomes more round</a:t>
            </a:r>
          </a:p>
          <a:p>
            <a:pPr lvl="1"/>
            <a:r>
              <a:rPr lang="en-US" dirty="0" smtClean="0"/>
              <a:t>Volume decreases</a:t>
            </a:r>
          </a:p>
          <a:p>
            <a:pPr lvl="1"/>
            <a:r>
              <a:rPr lang="en-US" dirty="0" smtClean="0"/>
              <a:t>90% of destruction of </a:t>
            </a:r>
            <a:r>
              <a:rPr lang="en-US" dirty="0" smtClean="0"/>
              <a:t>senescent </a:t>
            </a:r>
            <a:r>
              <a:rPr lang="en-US" dirty="0" smtClean="0"/>
              <a:t>RBCs occurs by </a:t>
            </a:r>
            <a:r>
              <a:rPr lang="en-US" u="sng" dirty="0" err="1" smtClean="0"/>
              <a:t>extravascular</a:t>
            </a:r>
            <a:r>
              <a:rPr lang="en-US" u="sng" dirty="0" smtClean="0"/>
              <a:t> </a:t>
            </a:r>
            <a:r>
              <a:rPr lang="en-US" u="sng" dirty="0" err="1" smtClean="0"/>
              <a:t>hemolysis</a:t>
            </a:r>
            <a:r>
              <a:rPr lang="en-US" dirty="0" smtClean="0"/>
              <a:t>.</a:t>
            </a:r>
          </a:p>
          <a:p>
            <a:pPr lvl="1"/>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04800" y="2590800"/>
            <a:ext cx="2895600" cy="29051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Normal Removal of Aged RBCs</a:t>
            </a:r>
            <a:endParaRPr lang="en-US" dirty="0">
              <a:solidFill>
                <a:srgbClr val="FF0000"/>
              </a:solidFill>
            </a:endParaRPr>
          </a:p>
        </p:txBody>
      </p:sp>
      <p:sp>
        <p:nvSpPr>
          <p:cNvPr id="3" name="Content Placeholder 2"/>
          <p:cNvSpPr>
            <a:spLocks noGrp="1"/>
          </p:cNvSpPr>
          <p:nvPr>
            <p:ph idx="1"/>
          </p:nvPr>
        </p:nvSpPr>
        <p:spPr>
          <a:xfrm>
            <a:off x="2895600" y="1752600"/>
            <a:ext cx="5715000" cy="4876800"/>
          </a:xfrm>
        </p:spPr>
        <p:txBody>
          <a:bodyPr/>
          <a:lstStyle/>
          <a:p>
            <a:pPr lvl="1"/>
            <a:r>
              <a:rPr lang="en-US" dirty="0" smtClean="0"/>
              <a:t>Surface membrane alterations (oxidative damage) or damaged cells are recognized by macrophages.</a:t>
            </a:r>
          </a:p>
          <a:p>
            <a:pPr lvl="1"/>
            <a:r>
              <a:rPr lang="en-US" dirty="0" smtClean="0"/>
              <a:t>Macrophages found all over the body (mostly of the spleen) </a:t>
            </a:r>
            <a:r>
              <a:rPr lang="en-US" dirty="0" err="1" smtClean="0"/>
              <a:t>phagocytize</a:t>
            </a:r>
            <a:r>
              <a:rPr lang="en-US" dirty="0" smtClean="0"/>
              <a:t> (engulf and “eat up”) old RBCs.</a:t>
            </a:r>
          </a:p>
          <a:p>
            <a:pPr lvl="1"/>
            <a:r>
              <a:rPr lang="en-US" dirty="0" smtClean="0"/>
              <a:t>Components of RBC breakdown are either removed by the body as waste or recycled.</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685800" y="2286000"/>
            <a:ext cx="22098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5449887" cy="1143000"/>
          </a:xfrm>
        </p:spPr>
        <p:txBody>
          <a:bodyPr/>
          <a:lstStyle/>
          <a:p>
            <a:r>
              <a:rPr lang="en-US" sz="3600" dirty="0" err="1" smtClean="0">
                <a:solidFill>
                  <a:srgbClr val="FF0000"/>
                </a:solidFill>
              </a:rPr>
              <a:t>Extravascular</a:t>
            </a:r>
            <a:r>
              <a:rPr lang="en-US" sz="3600" dirty="0" smtClean="0">
                <a:solidFill>
                  <a:srgbClr val="FF0000"/>
                </a:solidFill>
              </a:rPr>
              <a:t> </a:t>
            </a:r>
            <a:r>
              <a:rPr lang="en-US" sz="3600" dirty="0" err="1" smtClean="0">
                <a:solidFill>
                  <a:srgbClr val="FF0000"/>
                </a:solidFill>
              </a:rPr>
              <a:t>Hemolysis</a:t>
            </a:r>
            <a:endParaRPr lang="en-US" sz="3600" dirty="0">
              <a:solidFill>
                <a:srgbClr val="FF0000"/>
              </a:solidFill>
            </a:endParaRPr>
          </a:p>
        </p:txBody>
      </p:sp>
      <p:sp>
        <p:nvSpPr>
          <p:cNvPr id="3" name="Content Placeholder 2"/>
          <p:cNvSpPr>
            <a:spLocks noGrp="1"/>
          </p:cNvSpPr>
          <p:nvPr>
            <p:ph idx="1"/>
          </p:nvPr>
        </p:nvSpPr>
        <p:spPr>
          <a:xfrm>
            <a:off x="3733800" y="1600200"/>
            <a:ext cx="5286375" cy="4953000"/>
          </a:xfrm>
        </p:spPr>
        <p:txBody>
          <a:bodyPr/>
          <a:lstStyle/>
          <a:p>
            <a:pPr marL="457200" indent="-457200">
              <a:buAutoNum type="arabicPeriod"/>
            </a:pPr>
            <a:r>
              <a:rPr lang="en-US" u="sng" dirty="0" smtClean="0"/>
              <a:t>Hemoglobin</a:t>
            </a:r>
            <a:r>
              <a:rPr lang="en-US" dirty="0" smtClean="0"/>
              <a:t> is disassembled within minutes after </a:t>
            </a:r>
            <a:r>
              <a:rPr lang="en-US" dirty="0" err="1" smtClean="0"/>
              <a:t>phagocytosis</a:t>
            </a:r>
            <a:r>
              <a:rPr lang="en-US" dirty="0" smtClean="0"/>
              <a:t> begins</a:t>
            </a:r>
          </a:p>
          <a:p>
            <a:pPr marL="457200" indent="-457200">
              <a:buAutoNum type="arabicPeriod"/>
            </a:pPr>
            <a:r>
              <a:rPr lang="en-US" u="sng" dirty="0" smtClean="0"/>
              <a:t>Iron</a:t>
            </a:r>
            <a:r>
              <a:rPr lang="en-US" dirty="0" smtClean="0"/>
              <a:t> is made available for re-use by the bone marrow</a:t>
            </a:r>
          </a:p>
          <a:p>
            <a:pPr marL="457200" indent="-457200">
              <a:buAutoNum type="arabicPeriod"/>
            </a:pPr>
            <a:r>
              <a:rPr lang="en-US" u="sng" dirty="0" smtClean="0"/>
              <a:t>Amino acids</a:t>
            </a:r>
            <a:r>
              <a:rPr lang="en-US" dirty="0" smtClean="0"/>
              <a:t> return to the protein pool of the body</a:t>
            </a:r>
          </a:p>
          <a:p>
            <a:pPr marL="457200" indent="-457200">
              <a:buAutoNum type="arabicPeriod"/>
            </a:pPr>
            <a:r>
              <a:rPr lang="en-US" u="sng" dirty="0" smtClean="0"/>
              <a:t>Carbon</a:t>
            </a:r>
            <a:r>
              <a:rPr lang="en-US" dirty="0" smtClean="0"/>
              <a:t> is released through lungs as carbon monoxide</a:t>
            </a:r>
          </a:p>
          <a:p>
            <a:pPr marL="457200" indent="-457200">
              <a:buAutoNum type="arabicPeriod"/>
            </a:pPr>
            <a:r>
              <a:rPr lang="en-US" u="sng" dirty="0" err="1" smtClean="0"/>
              <a:t>Bilirubin</a:t>
            </a:r>
            <a:r>
              <a:rPr lang="en-US" dirty="0" smtClean="0"/>
              <a:t> is bound to albumin and transported to liver for conjugation.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 y="2057400"/>
            <a:ext cx="3429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338" y="0"/>
            <a:ext cx="6316662" cy="1143000"/>
          </a:xfrm>
        </p:spPr>
        <p:txBody>
          <a:bodyPr/>
          <a:lstStyle/>
          <a:p>
            <a:r>
              <a:rPr lang="en-US" sz="3600" dirty="0" err="1" smtClean="0">
                <a:solidFill>
                  <a:srgbClr val="FF0000"/>
                </a:solidFill>
              </a:rPr>
              <a:t>Bilirubin</a:t>
            </a:r>
            <a:endParaRPr lang="en-US" sz="3600" dirty="0">
              <a:solidFill>
                <a:srgbClr val="FF0000"/>
              </a:solidFill>
            </a:endParaRPr>
          </a:p>
        </p:txBody>
      </p:sp>
      <p:sp>
        <p:nvSpPr>
          <p:cNvPr id="3" name="Content Placeholder 2"/>
          <p:cNvSpPr>
            <a:spLocks noGrp="1"/>
          </p:cNvSpPr>
          <p:nvPr>
            <p:ph idx="1"/>
          </p:nvPr>
        </p:nvSpPr>
        <p:spPr>
          <a:xfrm>
            <a:off x="2590800" y="1371600"/>
            <a:ext cx="6326187" cy="4525963"/>
          </a:xfrm>
        </p:spPr>
        <p:txBody>
          <a:bodyPr/>
          <a:lstStyle/>
          <a:p>
            <a:r>
              <a:rPr lang="en-US" dirty="0" smtClean="0"/>
              <a:t>In the liver, </a:t>
            </a:r>
            <a:r>
              <a:rPr lang="en-US" dirty="0" err="1" smtClean="0"/>
              <a:t>bilirubin</a:t>
            </a:r>
            <a:r>
              <a:rPr lang="en-US" dirty="0" smtClean="0"/>
              <a:t> is </a:t>
            </a:r>
            <a:r>
              <a:rPr lang="en-US" b="1" i="1" dirty="0" smtClean="0"/>
              <a:t>conjugated</a:t>
            </a:r>
            <a:r>
              <a:rPr lang="en-US" dirty="0" smtClean="0"/>
              <a:t> – joined to </a:t>
            </a:r>
            <a:r>
              <a:rPr lang="en-US" u="sng" dirty="0" err="1" smtClean="0"/>
              <a:t>glucuronic</a:t>
            </a:r>
            <a:r>
              <a:rPr lang="en-US" u="sng" dirty="0" smtClean="0"/>
              <a:t> acid</a:t>
            </a:r>
            <a:r>
              <a:rPr lang="en-US" dirty="0" smtClean="0"/>
              <a:t> -- and becomes water soluble.</a:t>
            </a:r>
          </a:p>
          <a:p>
            <a:r>
              <a:rPr lang="en-US" dirty="0" smtClean="0"/>
              <a:t>Conjugated </a:t>
            </a:r>
            <a:r>
              <a:rPr lang="en-US" dirty="0" err="1" smtClean="0"/>
              <a:t>bilirubin</a:t>
            </a:r>
            <a:r>
              <a:rPr lang="en-US" dirty="0" smtClean="0"/>
              <a:t> is excreted as a bile pigment into the intestines.</a:t>
            </a:r>
          </a:p>
          <a:p>
            <a:r>
              <a:rPr lang="en-US" dirty="0" smtClean="0"/>
              <a:t>In the intestines, it is converted into </a:t>
            </a:r>
            <a:r>
              <a:rPr lang="en-US" u="sng" dirty="0" err="1" smtClean="0"/>
              <a:t>urobilinogen</a:t>
            </a:r>
            <a:r>
              <a:rPr lang="en-US" dirty="0" smtClean="0"/>
              <a:t> by bacteria.</a:t>
            </a:r>
          </a:p>
          <a:p>
            <a:r>
              <a:rPr lang="en-US" dirty="0" smtClean="0"/>
              <a:t>Some </a:t>
            </a:r>
            <a:r>
              <a:rPr lang="en-US" dirty="0" err="1" smtClean="0"/>
              <a:t>urobilinogen</a:t>
            </a:r>
            <a:r>
              <a:rPr lang="en-US" dirty="0" smtClean="0"/>
              <a:t> is reabsorbed by kidneys and eliminated in the urine.</a:t>
            </a:r>
          </a:p>
          <a:p>
            <a:r>
              <a:rPr lang="en-US" dirty="0" smtClean="0"/>
              <a:t>Some </a:t>
            </a:r>
            <a:r>
              <a:rPr lang="en-US" dirty="0" err="1" smtClean="0"/>
              <a:t>urobilinogen</a:t>
            </a:r>
            <a:r>
              <a:rPr lang="en-US" dirty="0" smtClean="0"/>
              <a:t> is converted to </a:t>
            </a:r>
            <a:r>
              <a:rPr lang="en-US" u="sng" dirty="0" err="1" smtClean="0"/>
              <a:t>stercobilinogen</a:t>
            </a:r>
            <a:r>
              <a:rPr lang="en-US" dirty="0" smtClean="0"/>
              <a:t> and excreted in the stool.</a:t>
            </a:r>
          </a:p>
          <a:p>
            <a:r>
              <a:rPr lang="en-US" dirty="0" smtClean="0"/>
              <a:t>These compounds are responsible for the color of urine and feces.</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304800" y="1981200"/>
            <a:ext cx="2060448" cy="2743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Intravascular </a:t>
            </a:r>
            <a:r>
              <a:rPr lang="en-US" sz="3600" dirty="0" err="1" smtClean="0">
                <a:solidFill>
                  <a:srgbClr val="FF0000"/>
                </a:solidFill>
              </a:rPr>
              <a:t>Hemolysis</a:t>
            </a:r>
            <a:endParaRPr lang="en-US" sz="3600" dirty="0">
              <a:solidFill>
                <a:srgbClr val="FF0000"/>
              </a:solidFill>
            </a:endParaRPr>
          </a:p>
        </p:txBody>
      </p:sp>
      <p:sp>
        <p:nvSpPr>
          <p:cNvPr id="3" name="Content Placeholder 2"/>
          <p:cNvSpPr>
            <a:spLocks noGrp="1"/>
          </p:cNvSpPr>
          <p:nvPr>
            <p:ph idx="1"/>
          </p:nvPr>
        </p:nvSpPr>
        <p:spPr/>
        <p:txBody>
          <a:bodyPr/>
          <a:lstStyle/>
          <a:p>
            <a:r>
              <a:rPr lang="en-US" dirty="0" smtClean="0"/>
              <a:t>10% of normal RBC destruction takes place by </a:t>
            </a:r>
            <a:r>
              <a:rPr lang="en-US" dirty="0" err="1" smtClean="0"/>
              <a:t>intravasuclar</a:t>
            </a:r>
            <a:r>
              <a:rPr lang="en-US" dirty="0" smtClean="0"/>
              <a:t> </a:t>
            </a:r>
            <a:r>
              <a:rPr lang="en-US" dirty="0" err="1" smtClean="0"/>
              <a:t>hemolysis</a:t>
            </a:r>
            <a:r>
              <a:rPr lang="en-US" dirty="0" smtClean="0"/>
              <a:t>.</a:t>
            </a:r>
          </a:p>
          <a:p>
            <a:r>
              <a:rPr lang="en-US" b="1" dirty="0" err="1" smtClean="0"/>
              <a:t>Haptoglobin</a:t>
            </a:r>
            <a:r>
              <a:rPr lang="en-US" b="1" dirty="0" smtClean="0"/>
              <a:t> </a:t>
            </a:r>
            <a:r>
              <a:rPr lang="en-US" dirty="0" smtClean="0"/>
              <a:t>picks up </a:t>
            </a:r>
            <a:r>
              <a:rPr lang="en-US" dirty="0" err="1" smtClean="0"/>
              <a:t>hemoblobin</a:t>
            </a:r>
            <a:r>
              <a:rPr lang="en-US" dirty="0" smtClean="0"/>
              <a:t> and carries it to the mononuclear phagocyte system in the liver for further breakdown.</a:t>
            </a:r>
          </a:p>
          <a:p>
            <a:r>
              <a:rPr lang="en-US" b="1" u="sng" dirty="0" err="1" smtClean="0"/>
              <a:t>Hemoglobinemia</a:t>
            </a:r>
            <a:r>
              <a:rPr lang="en-US" dirty="0" smtClean="0"/>
              <a:t> = When all </a:t>
            </a:r>
            <a:r>
              <a:rPr lang="en-US" dirty="0" err="1" smtClean="0"/>
              <a:t>haptoglobin</a:t>
            </a:r>
            <a:r>
              <a:rPr lang="en-US" dirty="0" smtClean="0"/>
              <a:t> is filled with hemoglobin, excess hemoglobin appears in the plasma</a:t>
            </a:r>
          </a:p>
          <a:p>
            <a:r>
              <a:rPr lang="en-US" b="1" u="sng" dirty="0" err="1" smtClean="0"/>
              <a:t>Hemoglobiniuria</a:t>
            </a:r>
            <a:r>
              <a:rPr lang="en-US" dirty="0" smtClean="0"/>
              <a:t> = Hemoglobin cannot get to the liver so it is carried to the kidney and eliminated in the urine.</a:t>
            </a:r>
          </a:p>
          <a:p>
            <a:pPr>
              <a:buNone/>
            </a:pP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28600" y="1905000"/>
            <a:ext cx="2301748" cy="3505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5286375" cy="1143000"/>
          </a:xfrm>
        </p:spPr>
        <p:txBody>
          <a:bodyPr/>
          <a:lstStyle/>
          <a:p>
            <a:pPr algn="ctr"/>
            <a:r>
              <a:rPr lang="en-US" dirty="0" smtClean="0">
                <a:solidFill>
                  <a:srgbClr val="FF0000"/>
                </a:solidFill>
              </a:rPr>
              <a:t>Other Causes of Intravascular </a:t>
            </a:r>
            <a:r>
              <a:rPr lang="en-US" dirty="0" err="1" smtClean="0">
                <a:solidFill>
                  <a:srgbClr val="FF0000"/>
                </a:solidFill>
              </a:rPr>
              <a:t>Hemolysis</a:t>
            </a:r>
            <a:endParaRPr lang="en-US" dirty="0">
              <a:solidFill>
                <a:srgbClr val="FF0000"/>
              </a:solidFill>
            </a:endParaRPr>
          </a:p>
        </p:txBody>
      </p:sp>
      <p:sp>
        <p:nvSpPr>
          <p:cNvPr id="3" name="Content Placeholder 2"/>
          <p:cNvSpPr>
            <a:spLocks noGrp="1"/>
          </p:cNvSpPr>
          <p:nvPr>
            <p:ph idx="1"/>
          </p:nvPr>
        </p:nvSpPr>
        <p:spPr>
          <a:xfrm>
            <a:off x="1600200" y="1600200"/>
            <a:ext cx="7419975" cy="4525963"/>
          </a:xfrm>
        </p:spPr>
        <p:txBody>
          <a:bodyPr/>
          <a:lstStyle/>
          <a:p>
            <a:r>
              <a:rPr lang="en-US" dirty="0" smtClean="0"/>
              <a:t>Immune Mediated Hemolytic Anemia (IMHA)</a:t>
            </a:r>
          </a:p>
          <a:p>
            <a:r>
              <a:rPr lang="en-US" dirty="0" smtClean="0"/>
              <a:t>RBC parasites (i.e. </a:t>
            </a:r>
            <a:r>
              <a:rPr lang="en-US" i="1" dirty="0" err="1" smtClean="0"/>
              <a:t>Babesia</a:t>
            </a:r>
            <a:r>
              <a:rPr lang="en-US" i="1" dirty="0" smtClean="0"/>
              <a:t> sp.)</a:t>
            </a:r>
          </a:p>
          <a:p>
            <a:r>
              <a:rPr lang="en-US" dirty="0" smtClean="0"/>
              <a:t>Some bacteria (i.e. </a:t>
            </a:r>
            <a:r>
              <a:rPr lang="en-US" i="1" dirty="0" smtClean="0"/>
              <a:t>Clostridium, </a:t>
            </a:r>
            <a:r>
              <a:rPr lang="en-US" i="1" dirty="0" err="1" smtClean="0"/>
              <a:t>Leptospira</a:t>
            </a:r>
            <a:r>
              <a:rPr lang="en-US" i="1" dirty="0" smtClean="0"/>
              <a:t>)</a:t>
            </a:r>
          </a:p>
          <a:p>
            <a:r>
              <a:rPr lang="en-US" dirty="0" smtClean="0"/>
              <a:t>Bee stings, snake </a:t>
            </a:r>
            <a:r>
              <a:rPr lang="en-US" dirty="0" err="1" smtClean="0"/>
              <a:t>envenomation</a:t>
            </a:r>
            <a:endParaRPr lang="en-US" dirty="0" smtClean="0"/>
          </a:p>
          <a:p>
            <a:r>
              <a:rPr lang="en-US" dirty="0" smtClean="0"/>
              <a:t>Some toxins (i.e. zinc toxicity in dogs)</a:t>
            </a:r>
          </a:p>
          <a:p>
            <a:r>
              <a:rPr lang="en-US" dirty="0" smtClean="0"/>
              <a:t>Acute liver disease</a:t>
            </a:r>
          </a:p>
          <a:p>
            <a:r>
              <a:rPr lang="en-US" dirty="0" smtClean="0"/>
              <a:t>Insulin therapy with some diabetic cats</a:t>
            </a:r>
          </a:p>
          <a:p>
            <a:r>
              <a:rPr lang="en-US" dirty="0" smtClean="0"/>
              <a:t>Congenital defects</a:t>
            </a:r>
          </a:p>
          <a:p>
            <a:pPr>
              <a:buNone/>
            </a:pPr>
            <a:r>
              <a:rPr lang="en-US" sz="2000" i="1" dirty="0" smtClean="0">
                <a:solidFill>
                  <a:schemeClr val="accent2">
                    <a:lumMod val="60000"/>
                    <a:lumOff val="40000"/>
                  </a:schemeClr>
                </a:solidFill>
              </a:rPr>
              <a:t>**  Note that red cells can also </a:t>
            </a:r>
            <a:r>
              <a:rPr lang="en-US" sz="2000" i="1" dirty="0" err="1" smtClean="0">
                <a:solidFill>
                  <a:schemeClr val="accent2">
                    <a:lumMod val="60000"/>
                    <a:lumOff val="40000"/>
                  </a:schemeClr>
                </a:solidFill>
              </a:rPr>
              <a:t>lyse</a:t>
            </a:r>
            <a:r>
              <a:rPr lang="en-US" sz="2000" i="1" dirty="0" smtClean="0">
                <a:solidFill>
                  <a:schemeClr val="accent2">
                    <a:lumMod val="60000"/>
                    <a:lumOff val="40000"/>
                  </a:schemeClr>
                </a:solidFill>
              </a:rPr>
              <a:t> or rupture in vitro (either in the blood collection tube or during collection). When this occurs, the </a:t>
            </a:r>
            <a:r>
              <a:rPr lang="en-US" sz="2000" i="1" dirty="0" err="1" smtClean="0">
                <a:solidFill>
                  <a:schemeClr val="accent2">
                    <a:lumMod val="60000"/>
                    <a:lumOff val="40000"/>
                  </a:schemeClr>
                </a:solidFill>
              </a:rPr>
              <a:t>hemolysis</a:t>
            </a:r>
            <a:r>
              <a:rPr lang="en-US" sz="2000" i="1" dirty="0" smtClean="0">
                <a:solidFill>
                  <a:schemeClr val="accent2">
                    <a:lumMod val="60000"/>
                    <a:lumOff val="40000"/>
                  </a:schemeClr>
                </a:solidFill>
              </a:rPr>
              <a:t> is considered </a:t>
            </a:r>
            <a:r>
              <a:rPr lang="en-US" sz="2000" b="1" i="1" u="sng" dirty="0" err="1" smtClean="0">
                <a:solidFill>
                  <a:schemeClr val="accent2">
                    <a:lumMod val="60000"/>
                    <a:lumOff val="40000"/>
                  </a:schemeClr>
                </a:solidFill>
              </a:rPr>
              <a:t>artifactual</a:t>
            </a:r>
            <a:r>
              <a:rPr lang="en-US" sz="2000" b="1" i="1" u="sng" dirty="0" smtClean="0">
                <a:solidFill>
                  <a:schemeClr val="accent2">
                    <a:lumMod val="60000"/>
                    <a:lumOff val="40000"/>
                  </a:schemeClr>
                </a:solidFill>
              </a:rPr>
              <a:t> </a:t>
            </a:r>
            <a:r>
              <a:rPr lang="en-US" sz="2000" b="1" i="1" u="sng" dirty="0" err="1" smtClean="0">
                <a:solidFill>
                  <a:schemeClr val="accent2">
                    <a:lumMod val="60000"/>
                    <a:lumOff val="40000"/>
                  </a:schemeClr>
                </a:solidFill>
              </a:rPr>
              <a:t>hemolysis</a:t>
            </a:r>
            <a:r>
              <a:rPr lang="en-US" sz="2000" dirty="0" smtClean="0">
                <a:solidFill>
                  <a:schemeClr val="accent2">
                    <a:lumMod val="60000"/>
                    <a:lumOff val="40000"/>
                  </a:schemeClr>
                </a:solidFill>
              </a:rPr>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5257800" cy="1143000"/>
          </a:xfrm>
        </p:spPr>
        <p:txBody>
          <a:bodyPr/>
          <a:lstStyle/>
          <a:p>
            <a:r>
              <a:rPr lang="en-US" dirty="0" smtClean="0">
                <a:solidFill>
                  <a:srgbClr val="FF0000"/>
                </a:solidFill>
              </a:rPr>
              <a:t>Jaundice/</a:t>
            </a:r>
            <a:r>
              <a:rPr lang="en-US" dirty="0" err="1" smtClean="0">
                <a:solidFill>
                  <a:srgbClr val="FF0000"/>
                </a:solidFill>
              </a:rPr>
              <a:t>Icterus</a:t>
            </a:r>
            <a:endParaRPr lang="en-US" dirty="0">
              <a:solidFill>
                <a:srgbClr val="FF0000"/>
              </a:solidFill>
            </a:endParaRPr>
          </a:p>
        </p:txBody>
      </p:sp>
      <p:sp>
        <p:nvSpPr>
          <p:cNvPr id="3" name="Content Placeholder 2"/>
          <p:cNvSpPr>
            <a:spLocks noGrp="1"/>
          </p:cNvSpPr>
          <p:nvPr>
            <p:ph idx="1"/>
          </p:nvPr>
        </p:nvSpPr>
        <p:spPr>
          <a:xfrm>
            <a:off x="2817813" y="1600200"/>
            <a:ext cx="6326187" cy="4525963"/>
          </a:xfrm>
        </p:spPr>
        <p:txBody>
          <a:bodyPr/>
          <a:lstStyle/>
          <a:p>
            <a:r>
              <a:rPr lang="en-US" dirty="0" smtClean="0"/>
              <a:t>Excessive RBC breakdown = </a:t>
            </a:r>
            <a:r>
              <a:rPr lang="en-US" b="1" dirty="0" err="1" smtClean="0"/>
              <a:t>hyperbilirubinemia</a:t>
            </a:r>
            <a:r>
              <a:rPr lang="en-US" dirty="0" smtClean="0"/>
              <a:t> (excess </a:t>
            </a:r>
            <a:r>
              <a:rPr lang="en-US" dirty="0" err="1" smtClean="0"/>
              <a:t>unconjugated</a:t>
            </a:r>
            <a:r>
              <a:rPr lang="en-US" dirty="0" smtClean="0"/>
              <a:t> </a:t>
            </a:r>
            <a:r>
              <a:rPr lang="en-US" dirty="0" err="1" smtClean="0"/>
              <a:t>bilirubin</a:t>
            </a:r>
            <a:r>
              <a:rPr lang="en-US" dirty="0" smtClean="0"/>
              <a:t> in plasma).</a:t>
            </a:r>
          </a:p>
          <a:p>
            <a:r>
              <a:rPr lang="en-US" dirty="0" smtClean="0"/>
              <a:t>If there is too much </a:t>
            </a:r>
            <a:r>
              <a:rPr lang="en-US" dirty="0" err="1" smtClean="0"/>
              <a:t>bilirubin</a:t>
            </a:r>
            <a:r>
              <a:rPr lang="en-US" dirty="0" smtClean="0"/>
              <a:t> in the blood for the liver to be able to break down, it is deposited in the tissues.</a:t>
            </a:r>
          </a:p>
          <a:p>
            <a:r>
              <a:rPr lang="en-US" dirty="0" err="1" smtClean="0"/>
              <a:t>Bilirubin</a:t>
            </a:r>
            <a:r>
              <a:rPr lang="en-US" dirty="0" smtClean="0"/>
              <a:t> in the tissues = </a:t>
            </a:r>
            <a:r>
              <a:rPr lang="en-US" b="1" u="sng" dirty="0" smtClean="0"/>
              <a:t>jaundice</a:t>
            </a:r>
            <a:r>
              <a:rPr lang="en-US" dirty="0" smtClean="0"/>
              <a:t>; clinically seen as a yellowish color in the MM and sclera of the eyes</a:t>
            </a:r>
          </a:p>
          <a:p>
            <a:r>
              <a:rPr lang="en-US" dirty="0" smtClean="0"/>
              <a:t>In liver disease, the liver is unable to break down a normal amount of </a:t>
            </a:r>
            <a:r>
              <a:rPr lang="en-US" dirty="0" err="1" smtClean="0"/>
              <a:t>bilirubin</a:t>
            </a:r>
            <a:r>
              <a:rPr lang="en-US" dirty="0" smtClean="0"/>
              <a:t> from normal RBC destruction and jaundice results.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0" y="1524000"/>
            <a:ext cx="2857500" cy="28575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effectLst>
                  <a:outerShdw blurRad="38100" dist="38100" dir="2700000" algn="tl">
                    <a:srgbClr val="000000">
                      <a:alpha val="43137"/>
                    </a:srgbClr>
                  </a:outerShdw>
                </a:effectLst>
              </a:rPr>
              <a:t>Anemia</a:t>
            </a:r>
            <a:r>
              <a:rPr lang="en-US" dirty="0" smtClean="0">
                <a:solidFill>
                  <a:srgbClr val="FF0000"/>
                </a:solidFill>
              </a:rPr>
              <a:t> – </a:t>
            </a:r>
            <a:r>
              <a:rPr lang="en-US" i="1" dirty="0" smtClean="0">
                <a:solidFill>
                  <a:srgbClr val="FF0000"/>
                </a:solidFill>
              </a:rPr>
              <a:t>Not enough RBCs</a:t>
            </a:r>
            <a:endParaRPr lang="en-US" dirty="0">
              <a:solidFill>
                <a:srgbClr val="FF0000"/>
              </a:solidFill>
            </a:endParaRPr>
          </a:p>
        </p:txBody>
      </p:sp>
      <p:sp>
        <p:nvSpPr>
          <p:cNvPr id="3" name="Content Placeholder 2"/>
          <p:cNvSpPr>
            <a:spLocks noGrp="1"/>
          </p:cNvSpPr>
          <p:nvPr>
            <p:ph idx="1"/>
          </p:nvPr>
        </p:nvSpPr>
        <p:spPr>
          <a:xfrm>
            <a:off x="3733800" y="1600200"/>
            <a:ext cx="5286375" cy="4800600"/>
          </a:xfrm>
        </p:spPr>
        <p:txBody>
          <a:bodyPr/>
          <a:lstStyle/>
          <a:p>
            <a:r>
              <a:rPr lang="en-US" dirty="0" smtClean="0"/>
              <a:t>Pathological condition that results in decreased oxygen-carrying capacity of the blood.</a:t>
            </a:r>
          </a:p>
          <a:p>
            <a:r>
              <a:rPr lang="en-US" dirty="0" smtClean="0">
                <a:solidFill>
                  <a:schemeClr val="bg1">
                    <a:lumMod val="50000"/>
                    <a:lumOff val="50000"/>
                  </a:schemeClr>
                </a:solidFill>
              </a:rPr>
              <a:t>Regenerative</a:t>
            </a:r>
          </a:p>
          <a:p>
            <a:pPr lvl="1"/>
            <a:r>
              <a:rPr lang="en-US" dirty="0" smtClean="0"/>
              <a:t>Caused by blood loss or </a:t>
            </a:r>
            <a:r>
              <a:rPr lang="en-US" dirty="0" err="1" smtClean="0"/>
              <a:t>hemolysis</a:t>
            </a:r>
            <a:endParaRPr lang="en-US" dirty="0" smtClean="0"/>
          </a:p>
          <a:p>
            <a:r>
              <a:rPr lang="en-US" dirty="0" smtClean="0">
                <a:solidFill>
                  <a:schemeClr val="bg1">
                    <a:lumMod val="50000"/>
                    <a:lumOff val="50000"/>
                  </a:schemeClr>
                </a:solidFill>
              </a:rPr>
              <a:t>Non-regenerative</a:t>
            </a:r>
          </a:p>
          <a:p>
            <a:pPr lvl="1"/>
            <a:r>
              <a:rPr lang="en-US" dirty="0" smtClean="0"/>
              <a:t>Caused by reduced or defective </a:t>
            </a:r>
            <a:r>
              <a:rPr lang="en-US" dirty="0" err="1" smtClean="0"/>
              <a:t>erythropoiesis</a:t>
            </a:r>
            <a:endParaRPr lang="en-US" dirty="0" smtClean="0"/>
          </a:p>
          <a:p>
            <a:pPr lvl="2"/>
            <a:r>
              <a:rPr lang="en-US" dirty="0" smtClean="0"/>
              <a:t>Defective hemoglobin production</a:t>
            </a:r>
          </a:p>
          <a:p>
            <a:pPr lvl="1">
              <a:buNone/>
            </a:pPr>
            <a:endParaRPr lang="en-US" dirty="0" smtClean="0"/>
          </a:p>
          <a:p>
            <a:pPr lvl="1">
              <a:buNone/>
            </a:pPr>
            <a:endParaRPr lang="en-US" dirty="0" smtClean="0"/>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52400" y="2133600"/>
            <a:ext cx="3573623" cy="304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9207464" cy="6858000"/>
          </a:xfrm>
          <a:prstGeom prst="rect">
            <a:avLst/>
          </a:prstGeom>
          <a:noFill/>
          <a:ln w="9525">
            <a:noFill/>
            <a:miter lim="800000"/>
            <a:headEnd/>
            <a:tailEnd/>
          </a:ln>
        </p:spPr>
      </p:pic>
      <p:sp>
        <p:nvSpPr>
          <p:cNvPr id="2" name="Title 1"/>
          <p:cNvSpPr>
            <a:spLocks noGrp="1"/>
          </p:cNvSpPr>
          <p:nvPr>
            <p:ph type="title"/>
          </p:nvPr>
        </p:nvSpPr>
        <p:spPr>
          <a:xfrm>
            <a:off x="533400" y="228600"/>
            <a:ext cx="9372600" cy="1143000"/>
          </a:xfrm>
        </p:spPr>
        <p:txBody>
          <a:bodyPr/>
          <a:lstStyle/>
          <a:p>
            <a:r>
              <a:rPr lang="en-US" sz="3600" b="1" dirty="0" err="1" smtClean="0">
                <a:solidFill>
                  <a:schemeClr val="accent6">
                    <a:lumMod val="40000"/>
                    <a:lumOff val="60000"/>
                  </a:schemeClr>
                </a:solidFill>
                <a:effectLst>
                  <a:outerShdw blurRad="38100" dist="38100" dir="2700000" algn="tl">
                    <a:srgbClr val="000000">
                      <a:alpha val="43137"/>
                    </a:srgbClr>
                  </a:outerShdw>
                </a:effectLst>
              </a:rPr>
              <a:t>Polycythemia</a:t>
            </a:r>
            <a:r>
              <a:rPr lang="en-US" sz="3600" b="1" dirty="0" smtClean="0">
                <a:solidFill>
                  <a:schemeClr val="accent6">
                    <a:lumMod val="40000"/>
                    <a:lumOff val="60000"/>
                  </a:schemeClr>
                </a:solidFill>
                <a:effectLst>
                  <a:outerShdw blurRad="38100" dist="38100" dir="2700000" algn="tl">
                    <a:srgbClr val="000000">
                      <a:alpha val="43137"/>
                    </a:srgbClr>
                  </a:outerShdw>
                </a:effectLst>
              </a:rPr>
              <a:t> </a:t>
            </a:r>
            <a:r>
              <a:rPr lang="en-US" b="1" dirty="0" smtClean="0">
                <a:solidFill>
                  <a:schemeClr val="accent6">
                    <a:lumMod val="40000"/>
                    <a:lumOff val="60000"/>
                  </a:schemeClr>
                </a:solidFill>
                <a:effectLst>
                  <a:outerShdw blurRad="38100" dist="38100" dir="2700000" algn="tl">
                    <a:srgbClr val="000000">
                      <a:alpha val="43137"/>
                    </a:srgbClr>
                  </a:outerShdw>
                </a:effectLst>
              </a:rPr>
              <a:t>– </a:t>
            </a:r>
            <a:r>
              <a:rPr lang="en-US" b="1" i="1" dirty="0" smtClean="0">
                <a:solidFill>
                  <a:schemeClr val="accent6">
                    <a:lumMod val="40000"/>
                    <a:lumOff val="60000"/>
                  </a:schemeClr>
                </a:solidFill>
                <a:effectLst>
                  <a:outerShdw blurRad="38100" dist="38100" dir="2700000" algn="tl">
                    <a:srgbClr val="000000">
                      <a:alpha val="43137"/>
                    </a:srgbClr>
                  </a:outerShdw>
                </a:effectLst>
              </a:rPr>
              <a:t>More RBCs than needed</a:t>
            </a:r>
            <a:endParaRPr lang="en-US" sz="3600" b="1" dirty="0">
              <a:solidFill>
                <a:schemeClr val="accent6">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1600200"/>
            <a:ext cx="8105775" cy="5029200"/>
          </a:xfrm>
        </p:spPr>
        <p:txBody>
          <a:bodyPr/>
          <a:lstStyle/>
          <a:p>
            <a:r>
              <a:rPr lang="en-US" b="1" dirty="0" smtClean="0">
                <a:effectLst>
                  <a:outerShdw blurRad="38100" dist="38100" dir="2700000" algn="tl">
                    <a:srgbClr val="000000">
                      <a:alpha val="43137"/>
                    </a:srgbClr>
                  </a:outerShdw>
                </a:effectLst>
              </a:rPr>
              <a:t>An increase above normal in the number of RBCs</a:t>
            </a:r>
          </a:p>
          <a:p>
            <a:r>
              <a:rPr lang="en-US" b="1" dirty="0" smtClean="0">
                <a:effectLst>
                  <a:outerShdw blurRad="38100" dist="38100" dir="2700000" algn="tl">
                    <a:srgbClr val="000000">
                      <a:alpha val="43137"/>
                    </a:srgbClr>
                  </a:outerShdw>
                </a:effectLst>
              </a:rPr>
              <a:t>Three types:</a:t>
            </a:r>
          </a:p>
          <a:p>
            <a:pPr lvl="1"/>
            <a:r>
              <a:rPr lang="en-US" b="1" dirty="0" smtClean="0">
                <a:solidFill>
                  <a:schemeClr val="bg1">
                    <a:lumMod val="50000"/>
                    <a:lumOff val="50000"/>
                  </a:schemeClr>
                </a:solidFill>
                <a:effectLst>
                  <a:outerShdw blurRad="38100" dist="38100" dir="2700000" algn="tl">
                    <a:srgbClr val="000000">
                      <a:alpha val="43137"/>
                    </a:srgbClr>
                  </a:outerShdw>
                </a:effectLst>
              </a:rPr>
              <a:t>Relative</a:t>
            </a:r>
            <a:r>
              <a:rPr lang="en-US" b="1" dirty="0" smtClean="0">
                <a:effectLst>
                  <a:outerShdw blurRad="38100" dist="38100" dir="2700000" algn="tl">
                    <a:srgbClr val="000000">
                      <a:alpha val="43137"/>
                    </a:srgbClr>
                  </a:outerShdw>
                </a:effectLst>
              </a:rPr>
              <a:t> </a:t>
            </a:r>
          </a:p>
          <a:p>
            <a:pPr lvl="2"/>
            <a:r>
              <a:rPr lang="en-US" b="1" dirty="0" err="1" smtClean="0">
                <a:effectLst>
                  <a:outerShdw blurRad="38100" dist="38100" dir="2700000" algn="tl">
                    <a:srgbClr val="000000">
                      <a:alpha val="43137"/>
                    </a:srgbClr>
                  </a:outerShdw>
                </a:effectLst>
              </a:rPr>
              <a:t>Hemoconcentration</a:t>
            </a:r>
            <a:r>
              <a:rPr lang="en-US" b="1" dirty="0" smtClean="0">
                <a:effectLst>
                  <a:outerShdw blurRad="38100" dist="38100" dir="2700000" algn="tl">
                    <a:srgbClr val="000000">
                      <a:alpha val="43137"/>
                    </a:srgbClr>
                  </a:outerShdw>
                </a:effectLst>
              </a:rPr>
              <a:t> – loss of fluid from blood</a:t>
            </a:r>
          </a:p>
          <a:p>
            <a:pPr lvl="1"/>
            <a:r>
              <a:rPr lang="en-US" b="1" dirty="0" smtClean="0">
                <a:solidFill>
                  <a:schemeClr val="bg1">
                    <a:lumMod val="50000"/>
                    <a:lumOff val="50000"/>
                  </a:schemeClr>
                </a:solidFill>
                <a:effectLst>
                  <a:outerShdw blurRad="38100" dist="38100" dir="2700000" algn="tl">
                    <a:srgbClr val="000000">
                      <a:alpha val="43137"/>
                    </a:srgbClr>
                  </a:outerShdw>
                </a:effectLst>
              </a:rPr>
              <a:t>Compensatory</a:t>
            </a:r>
          </a:p>
          <a:p>
            <a:pPr lvl="2"/>
            <a:r>
              <a:rPr lang="en-US" b="1" dirty="0" smtClean="0">
                <a:effectLst>
                  <a:outerShdw blurRad="38100" dist="38100" dir="2700000" algn="tl">
                    <a:srgbClr val="000000">
                      <a:alpha val="43137"/>
                    </a:srgbClr>
                  </a:outerShdw>
                </a:effectLst>
              </a:rPr>
              <a:t>Resulting from chronic hypoxia</a:t>
            </a:r>
          </a:p>
          <a:p>
            <a:pPr lvl="2"/>
            <a:r>
              <a:rPr lang="en-US" b="1" dirty="0" smtClean="0">
                <a:effectLst>
                  <a:outerShdw blurRad="38100" dist="38100" dir="2700000" algn="tl">
                    <a:srgbClr val="000000">
                      <a:alpha val="43137"/>
                    </a:srgbClr>
                  </a:outerShdw>
                </a:effectLst>
              </a:rPr>
              <a:t>Ex: High altitudes, CHF </a:t>
            </a:r>
          </a:p>
          <a:p>
            <a:pPr lvl="1"/>
            <a:r>
              <a:rPr lang="en-US" b="1" dirty="0" err="1" smtClean="0">
                <a:solidFill>
                  <a:schemeClr val="bg1">
                    <a:lumMod val="50000"/>
                    <a:lumOff val="50000"/>
                  </a:schemeClr>
                </a:solidFill>
                <a:effectLst>
                  <a:outerShdw blurRad="38100" dist="38100" dir="2700000" algn="tl">
                    <a:srgbClr val="000000">
                      <a:alpha val="43137"/>
                    </a:srgbClr>
                  </a:outerShdw>
                </a:effectLst>
              </a:rPr>
              <a:t>Polycythemia</a:t>
            </a:r>
            <a:r>
              <a:rPr lang="en-US" b="1" dirty="0" smtClean="0">
                <a:solidFill>
                  <a:schemeClr val="bg1">
                    <a:lumMod val="50000"/>
                    <a:lumOff val="50000"/>
                  </a:schemeClr>
                </a:solidFill>
                <a:effectLst>
                  <a:outerShdw blurRad="38100" dist="38100" dir="2700000" algn="tl">
                    <a:srgbClr val="000000">
                      <a:alpha val="43137"/>
                    </a:srgbClr>
                  </a:outerShdw>
                </a:effectLst>
              </a:rPr>
              <a:t> </a:t>
            </a:r>
            <a:r>
              <a:rPr lang="en-US" b="1" dirty="0" err="1" smtClean="0">
                <a:solidFill>
                  <a:schemeClr val="bg1">
                    <a:lumMod val="50000"/>
                    <a:lumOff val="50000"/>
                  </a:schemeClr>
                </a:solidFill>
                <a:effectLst>
                  <a:outerShdw blurRad="38100" dist="38100" dir="2700000" algn="tl">
                    <a:srgbClr val="000000">
                      <a:alpha val="43137"/>
                    </a:srgbClr>
                  </a:outerShdw>
                </a:effectLst>
              </a:rPr>
              <a:t>rubra</a:t>
            </a:r>
            <a:r>
              <a:rPr lang="en-US" b="1" dirty="0" smtClean="0">
                <a:solidFill>
                  <a:schemeClr val="bg1">
                    <a:lumMod val="50000"/>
                    <a:lumOff val="50000"/>
                  </a:schemeClr>
                </a:solidFill>
                <a:effectLst>
                  <a:outerShdw blurRad="38100" dist="38100" dir="2700000" algn="tl">
                    <a:srgbClr val="000000">
                      <a:alpha val="43137"/>
                    </a:srgbClr>
                  </a:outerShdw>
                </a:effectLst>
              </a:rPr>
              <a:t> </a:t>
            </a:r>
            <a:r>
              <a:rPr lang="en-US" b="1" dirty="0" err="1" smtClean="0">
                <a:solidFill>
                  <a:schemeClr val="bg1">
                    <a:lumMod val="50000"/>
                    <a:lumOff val="50000"/>
                  </a:schemeClr>
                </a:solidFill>
                <a:effectLst>
                  <a:outerShdw blurRad="38100" dist="38100" dir="2700000" algn="tl">
                    <a:srgbClr val="000000">
                      <a:alpha val="43137"/>
                    </a:srgbClr>
                  </a:outerShdw>
                </a:effectLst>
              </a:rPr>
              <a:t>vera</a:t>
            </a:r>
            <a:endParaRPr lang="en-US" b="1" dirty="0" smtClean="0">
              <a:solidFill>
                <a:schemeClr val="bg1">
                  <a:lumMod val="50000"/>
                  <a:lumOff val="50000"/>
                </a:schemeClr>
              </a:solidFill>
              <a:effectLst>
                <a:outerShdw blurRad="38100" dist="38100" dir="2700000" algn="tl">
                  <a:srgbClr val="000000">
                    <a:alpha val="43137"/>
                  </a:srgbClr>
                </a:outerShdw>
              </a:effectLst>
            </a:endParaRPr>
          </a:p>
          <a:p>
            <a:pPr lvl="2"/>
            <a:r>
              <a:rPr lang="en-US" b="1" dirty="0" smtClean="0">
                <a:effectLst>
                  <a:outerShdw blurRad="38100" dist="38100" dir="2700000" algn="tl">
                    <a:srgbClr val="000000">
                      <a:alpha val="43137"/>
                    </a:srgbClr>
                  </a:outerShdw>
                </a:effectLst>
              </a:rPr>
              <a:t>Rare bone marrow disorder characterized by increased production of RBCs for unknown reason.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905000"/>
            <a:ext cx="6326187" cy="4525963"/>
          </a:xfrm>
        </p:spPr>
        <p:txBody>
          <a:bodyPr/>
          <a:lstStyle/>
          <a:p>
            <a:pPr eaLnBrk="1" hangingPunct="1"/>
            <a:r>
              <a:rPr lang="en-US" sz="2800" b="1" dirty="0" smtClean="0">
                <a:solidFill>
                  <a:schemeClr val="bg1">
                    <a:lumMod val="50000"/>
                    <a:lumOff val="50000"/>
                  </a:schemeClr>
                </a:solidFill>
                <a:effectLst>
                  <a:outerShdw blurRad="38100" dist="38100" dir="2700000" algn="tl">
                    <a:srgbClr val="000000">
                      <a:alpha val="43137"/>
                    </a:srgbClr>
                  </a:outerShdw>
                </a:effectLst>
              </a:rPr>
              <a:t>Regulation:</a:t>
            </a:r>
          </a:p>
          <a:p>
            <a:pPr lvl="1" eaLnBrk="1" hangingPunct="1"/>
            <a:r>
              <a:rPr lang="en-US" dirty="0" smtClean="0"/>
              <a:t>Maintains body temperature </a:t>
            </a:r>
          </a:p>
          <a:p>
            <a:pPr lvl="1" eaLnBrk="1" hangingPunct="1">
              <a:buNone/>
            </a:pPr>
            <a:r>
              <a:rPr lang="en-US" dirty="0" smtClean="0"/>
              <a:t>Normal = 101.0 – 102.5 F</a:t>
            </a:r>
          </a:p>
          <a:p>
            <a:pPr lvl="1" eaLnBrk="1" hangingPunct="1"/>
            <a:r>
              <a:rPr lang="en-US" dirty="0" smtClean="0"/>
              <a:t>Helps to control the body’s pH</a:t>
            </a:r>
          </a:p>
          <a:p>
            <a:pPr lvl="2" eaLnBrk="1" hangingPunct="1"/>
            <a:r>
              <a:rPr lang="en-US" b="1" dirty="0" smtClean="0"/>
              <a:t>Normal pH = 7.35 – 7.45</a:t>
            </a:r>
          </a:p>
          <a:p>
            <a:pPr lvl="2" eaLnBrk="1" hangingPunct="1"/>
            <a:r>
              <a:rPr lang="en-US" dirty="0" smtClean="0"/>
              <a:t>Higher pH = </a:t>
            </a:r>
            <a:r>
              <a:rPr lang="en-US" dirty="0" smtClean="0">
                <a:solidFill>
                  <a:schemeClr val="accent1">
                    <a:lumMod val="75000"/>
                  </a:schemeClr>
                </a:solidFill>
              </a:rPr>
              <a:t>alkalosis</a:t>
            </a:r>
          </a:p>
          <a:p>
            <a:pPr lvl="2" eaLnBrk="1" hangingPunct="1"/>
            <a:r>
              <a:rPr lang="en-US" dirty="0" smtClean="0"/>
              <a:t>Lower pH = </a:t>
            </a:r>
            <a:r>
              <a:rPr lang="en-US" dirty="0" smtClean="0">
                <a:solidFill>
                  <a:srgbClr val="FF0000"/>
                </a:solidFill>
              </a:rPr>
              <a:t>acidosis</a:t>
            </a:r>
          </a:p>
          <a:p>
            <a:pPr lvl="1" eaLnBrk="1" hangingPunct="1"/>
            <a:r>
              <a:rPr lang="en-US" dirty="0" smtClean="0"/>
              <a:t>Maintains </a:t>
            </a:r>
            <a:r>
              <a:rPr lang="en-US" u="sng" dirty="0" smtClean="0"/>
              <a:t>homeostasis</a:t>
            </a:r>
            <a:r>
              <a:rPr lang="en-US" dirty="0" smtClean="0"/>
              <a:t>: a state of chemical equilibrium in the body in response to internal and external changes.</a:t>
            </a:r>
            <a:endParaRPr lang="en-US" u="sng" dirty="0" smtClean="0"/>
          </a:p>
          <a:p>
            <a:pPr lvl="2" eaLnBrk="1" hangingPunct="1"/>
            <a:endParaRPr lang="en-US" dirty="0" smtClean="0"/>
          </a:p>
        </p:txBody>
      </p:sp>
      <p:pic>
        <p:nvPicPr>
          <p:cNvPr id="4098" name="Picture 2"/>
          <p:cNvPicPr>
            <a:picLocks noChangeAspect="1" noChangeArrowheads="1"/>
          </p:cNvPicPr>
          <p:nvPr/>
        </p:nvPicPr>
        <p:blipFill>
          <a:blip r:embed="rId2" cstate="print"/>
          <a:srcRect/>
          <a:stretch>
            <a:fillRect/>
          </a:stretch>
        </p:blipFill>
        <p:spPr bwMode="auto">
          <a:xfrm>
            <a:off x="5257800" y="304800"/>
            <a:ext cx="2971800" cy="1977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316662" cy="1143000"/>
          </a:xfrm>
        </p:spPr>
        <p:txBody>
          <a:bodyPr/>
          <a:lstStyle/>
          <a:p>
            <a:r>
              <a:rPr lang="en-US" sz="3600" dirty="0" smtClean="0">
                <a:solidFill>
                  <a:srgbClr val="FF0000"/>
                </a:solidFill>
              </a:rPr>
              <a:t>Quiz</a:t>
            </a:r>
            <a:endParaRPr lang="en-US" sz="3600" dirty="0">
              <a:solidFill>
                <a:srgbClr val="FF0000"/>
              </a:solidFill>
            </a:endParaRPr>
          </a:p>
        </p:txBody>
      </p:sp>
      <p:sp>
        <p:nvSpPr>
          <p:cNvPr id="3" name="Content Placeholder 2"/>
          <p:cNvSpPr>
            <a:spLocks noGrp="1"/>
          </p:cNvSpPr>
          <p:nvPr>
            <p:ph idx="1"/>
          </p:nvPr>
        </p:nvSpPr>
        <p:spPr>
          <a:xfrm>
            <a:off x="1114425" y="1295400"/>
            <a:ext cx="8029575" cy="5715000"/>
          </a:xfrm>
        </p:spPr>
        <p:txBody>
          <a:bodyPr/>
          <a:lstStyle/>
          <a:p>
            <a:pPr marL="457200" indent="-457200">
              <a:buFont typeface="+mj-lt"/>
              <a:buAutoNum type="arabicPeriod"/>
            </a:pPr>
            <a:r>
              <a:rPr lang="en-US" dirty="0" smtClean="0"/>
              <a:t>What is the recipe for RBCs?</a:t>
            </a:r>
          </a:p>
          <a:p>
            <a:pPr marL="457200" indent="-457200">
              <a:buFont typeface="+mj-lt"/>
              <a:buAutoNum type="arabicPeriod"/>
            </a:pPr>
            <a:r>
              <a:rPr lang="en-US" dirty="0" smtClean="0"/>
              <a:t>What stimulates the production of RBCs?</a:t>
            </a:r>
          </a:p>
          <a:p>
            <a:pPr marL="457200" indent="-457200">
              <a:buFont typeface="+mj-lt"/>
              <a:buAutoNum type="arabicPeriod"/>
            </a:pPr>
            <a:r>
              <a:rPr lang="en-US" dirty="0" smtClean="0"/>
              <a:t>As an RBC matures, what happens to its size? Color? Nucleus? What else?</a:t>
            </a:r>
          </a:p>
          <a:p>
            <a:pPr marL="457200" indent="-457200">
              <a:buFont typeface="+mj-lt"/>
              <a:buAutoNum type="arabicPeriod"/>
            </a:pPr>
            <a:r>
              <a:rPr lang="en-US" dirty="0" smtClean="0"/>
              <a:t>What happens to an RBC as it becomes senescent?</a:t>
            </a:r>
          </a:p>
          <a:p>
            <a:pPr marL="457200" indent="-457200">
              <a:buFont typeface="+mj-lt"/>
              <a:buAutoNum type="arabicPeriod"/>
            </a:pPr>
            <a:r>
              <a:rPr lang="en-US" dirty="0" smtClean="0"/>
              <a:t>Where does </a:t>
            </a:r>
            <a:r>
              <a:rPr lang="en-US" dirty="0" err="1" smtClean="0"/>
              <a:t>bilirubin</a:t>
            </a:r>
            <a:r>
              <a:rPr lang="en-US" dirty="0" smtClean="0"/>
              <a:t> come from? How is it eliminated from the body?</a:t>
            </a:r>
          </a:p>
          <a:p>
            <a:pPr marL="457200" indent="-457200">
              <a:buFont typeface="+mj-lt"/>
              <a:buAutoNum type="arabicPeriod"/>
            </a:pPr>
            <a:r>
              <a:rPr lang="en-US" dirty="0" smtClean="0"/>
              <a:t>What causes jaundice/</a:t>
            </a:r>
            <a:r>
              <a:rPr lang="en-US" dirty="0" err="1" smtClean="0"/>
              <a:t>icterus</a:t>
            </a:r>
            <a:r>
              <a:rPr lang="en-US" dirty="0" smtClean="0"/>
              <a:t>?</a:t>
            </a:r>
          </a:p>
          <a:p>
            <a:pPr marL="457200" indent="-457200">
              <a:buFont typeface="+mj-lt"/>
              <a:buAutoNum type="arabicPeriod"/>
            </a:pPr>
            <a:r>
              <a:rPr lang="en-US" dirty="0" smtClean="0"/>
              <a:t>What are some causes of intravascular </a:t>
            </a:r>
            <a:r>
              <a:rPr lang="en-US" dirty="0" err="1" smtClean="0"/>
              <a:t>hemolysis</a:t>
            </a:r>
            <a:r>
              <a:rPr lang="en-US" dirty="0" smtClean="0"/>
              <a:t>?</a:t>
            </a:r>
          </a:p>
          <a:p>
            <a:pPr marL="457200" indent="-457200">
              <a:buFont typeface="+mj-lt"/>
              <a:buAutoNum type="arabicPeriod"/>
            </a:pPr>
            <a:r>
              <a:rPr lang="en-US" dirty="0" smtClean="0"/>
              <a:t>What are some causes of anemia?</a:t>
            </a:r>
          </a:p>
          <a:p>
            <a:pPr marL="457200" indent="-457200">
              <a:buFont typeface="+mj-lt"/>
              <a:buAutoNum type="arabicPeriod"/>
            </a:pPr>
            <a:r>
              <a:rPr lang="en-US" dirty="0" smtClean="0"/>
              <a:t>What are the three different types of </a:t>
            </a:r>
            <a:r>
              <a:rPr lang="en-US" dirty="0" err="1" smtClean="0"/>
              <a:t>polycythemia</a:t>
            </a:r>
            <a:r>
              <a:rPr lang="en-US" dirty="0" smtClean="0"/>
              <a:t>?</a:t>
            </a:r>
          </a:p>
          <a:p>
            <a:pPr marL="457200" indent="-457200">
              <a:buFont typeface="+mj-lt"/>
              <a:buAutoNum type="arabicPeriod"/>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Erythrocyte Morphology</a:t>
            </a:r>
            <a:endParaRPr lang="en-US" dirty="0">
              <a:solidFill>
                <a:srgbClr val="FF0000"/>
              </a:solidFill>
            </a:endParaRPr>
          </a:p>
        </p:txBody>
      </p:sp>
      <p:sp>
        <p:nvSpPr>
          <p:cNvPr id="3" name="Content Placeholder 2"/>
          <p:cNvSpPr>
            <a:spLocks noGrp="1"/>
          </p:cNvSpPr>
          <p:nvPr>
            <p:ph idx="1"/>
          </p:nvPr>
        </p:nvSpPr>
        <p:spPr>
          <a:xfrm>
            <a:off x="2333625" y="1905000"/>
            <a:ext cx="6810375" cy="4525963"/>
          </a:xfrm>
        </p:spPr>
        <p:txBody>
          <a:bodyPr/>
          <a:lstStyle/>
          <a:p>
            <a:r>
              <a:rPr lang="en-US" dirty="0" smtClean="0"/>
              <a:t>Different species have </a:t>
            </a:r>
            <a:r>
              <a:rPr lang="en-US" u="sng" dirty="0" smtClean="0"/>
              <a:t>different</a:t>
            </a:r>
            <a:r>
              <a:rPr lang="en-US" dirty="0" smtClean="0"/>
              <a:t> </a:t>
            </a:r>
            <a:r>
              <a:rPr lang="en-US" u="sng" dirty="0" smtClean="0"/>
              <a:t>sized</a:t>
            </a:r>
            <a:r>
              <a:rPr lang="en-US" dirty="0" smtClean="0"/>
              <a:t> RBCs with varying degrees of </a:t>
            </a:r>
            <a:r>
              <a:rPr lang="en-US" b="1" i="1" dirty="0" smtClean="0"/>
              <a:t>central pallor</a:t>
            </a:r>
            <a:r>
              <a:rPr lang="en-US" dirty="0" smtClean="0"/>
              <a:t>.</a:t>
            </a:r>
          </a:p>
          <a:p>
            <a:r>
              <a:rPr lang="en-US" dirty="0" smtClean="0"/>
              <a:t>Dogs have largest RBCs (~7 µm in diameter)</a:t>
            </a:r>
          </a:p>
          <a:p>
            <a:r>
              <a:rPr lang="en-US" dirty="0" smtClean="0"/>
              <a:t>Cats, horses, cows, sheep, goats (3-4 µm)</a:t>
            </a:r>
          </a:p>
          <a:p>
            <a:r>
              <a:rPr lang="en-US" dirty="0" smtClean="0"/>
              <a:t>Llamas and camels have elliptical (oval) RBCs</a:t>
            </a:r>
          </a:p>
          <a:p>
            <a:r>
              <a:rPr lang="en-US" dirty="0" smtClean="0"/>
              <a:t>Deer have sickle-shaped RBCs</a:t>
            </a:r>
          </a:p>
          <a:p>
            <a:r>
              <a:rPr lang="en-US" dirty="0" smtClean="0"/>
              <a:t>Birds, fish, amphibians, and reptiles have nucleated, elliptic RBCs</a:t>
            </a:r>
            <a:r>
              <a:rPr lang="en-US" dirty="0" smtClean="0"/>
              <a:t>.</a:t>
            </a:r>
          </a:p>
          <a:p>
            <a:r>
              <a:rPr lang="en-US" dirty="0" smtClean="0"/>
              <a:t>Human RBCs are about the same size as those of dogs.</a:t>
            </a: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457200"/>
            <a:ext cx="6316662" cy="1143000"/>
          </a:xfrm>
        </p:spPr>
        <p:txBody>
          <a:bodyPr/>
          <a:lstStyle/>
          <a:p>
            <a:r>
              <a:rPr lang="en-US" sz="3600" dirty="0" smtClean="0">
                <a:solidFill>
                  <a:srgbClr val="FF0000"/>
                </a:solidFill>
              </a:rPr>
              <a:t>Chicken                     Llama</a:t>
            </a:r>
            <a:endParaRPr lang="en-US" sz="3600" dirty="0">
              <a:solidFill>
                <a:srgbClr val="FF0000"/>
              </a:solidFill>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57200" y="1828800"/>
            <a:ext cx="3875088" cy="3613519"/>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419600" y="1905000"/>
            <a:ext cx="4600575" cy="345043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6316662" cy="1143000"/>
          </a:xfrm>
        </p:spPr>
        <p:txBody>
          <a:bodyPr/>
          <a:lstStyle/>
          <a:p>
            <a:r>
              <a:rPr lang="en-US" sz="4000" dirty="0" smtClean="0">
                <a:solidFill>
                  <a:srgbClr val="FF0000"/>
                </a:solidFill>
              </a:rPr>
              <a:t>Reptile                   Deer</a:t>
            </a:r>
            <a:endParaRPr lang="en-US" sz="4000" dirty="0">
              <a:solidFill>
                <a:srgbClr val="FF0000"/>
              </a:solidFill>
            </a:endParaRPr>
          </a:p>
        </p:txBody>
      </p:sp>
      <p:pic>
        <p:nvPicPr>
          <p:cNvPr id="5" name="Picture 26" descr="e:\New Projects\Hentrix\ppt\002017.jpg"/>
          <p:cNvPicPr>
            <a:picLocks noGrp="1" noChangeAspect="1" noChangeArrowheads="1"/>
          </p:cNvPicPr>
          <p:nvPr>
            <p:ph sz="half" idx="1"/>
          </p:nvPr>
        </p:nvPicPr>
        <p:blipFill>
          <a:blip r:embed="rId2" cstate="print"/>
          <a:srcRect/>
          <a:stretch>
            <a:fillRect/>
          </a:stretch>
        </p:blipFill>
        <p:spPr bwMode="auto">
          <a:xfrm>
            <a:off x="0" y="2133600"/>
            <a:ext cx="4476563" cy="2895600"/>
          </a:xfrm>
          <a:prstGeom prst="rect">
            <a:avLst/>
          </a:prstGeom>
          <a:noFill/>
          <a:ln w="9525">
            <a:noFill/>
            <a:miter lim="800000"/>
            <a:headEnd/>
            <a:tailEnd/>
          </a:ln>
          <a:effectLst/>
        </p:spPr>
      </p:pic>
      <p:pic>
        <p:nvPicPr>
          <p:cNvPr id="6" name="Picture 25" descr="e:\New Projects\Hentrix\ppt\002045.jpg"/>
          <p:cNvPicPr>
            <a:picLocks noGrp="1" noChangeAspect="1" noChangeArrowheads="1"/>
          </p:cNvPicPr>
          <p:nvPr>
            <p:ph sz="half" idx="2"/>
          </p:nvPr>
        </p:nvPicPr>
        <p:blipFill>
          <a:blip r:embed="rId3" cstate="print"/>
          <a:srcRect/>
          <a:stretch>
            <a:fillRect/>
          </a:stretch>
        </p:blipFill>
        <p:spPr bwMode="auto">
          <a:xfrm>
            <a:off x="4572000" y="2154086"/>
            <a:ext cx="4419600" cy="291469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solidFill>
                  <a:srgbClr val="FF0000"/>
                </a:solidFill>
              </a:rPr>
              <a:t>Normal RBC Morphology</a:t>
            </a:r>
          </a:p>
        </p:txBody>
      </p:sp>
      <p:sp>
        <p:nvSpPr>
          <p:cNvPr id="12291" name="Rectangle 3"/>
          <p:cNvSpPr>
            <a:spLocks noGrp="1" noChangeArrowheads="1"/>
          </p:cNvSpPr>
          <p:nvPr>
            <p:ph type="body" idx="1"/>
          </p:nvPr>
        </p:nvSpPr>
        <p:spPr/>
        <p:txBody>
          <a:bodyPr/>
          <a:lstStyle/>
          <a:p>
            <a:pPr eaLnBrk="1" hangingPunct="1"/>
            <a:r>
              <a:rPr lang="en-US" dirty="0" err="1" smtClean="0">
                <a:solidFill>
                  <a:srgbClr val="FF0000"/>
                </a:solidFill>
              </a:rPr>
              <a:t>Normocytes</a:t>
            </a:r>
            <a:r>
              <a:rPr lang="en-US" dirty="0" smtClean="0"/>
              <a:t>- cells look normal</a:t>
            </a:r>
          </a:p>
          <a:p>
            <a:pPr eaLnBrk="1" hangingPunct="1"/>
            <a:r>
              <a:rPr lang="en-US" dirty="0" err="1" smtClean="0">
                <a:solidFill>
                  <a:srgbClr val="FF0000"/>
                </a:solidFill>
              </a:rPr>
              <a:t>Normochromasia</a:t>
            </a:r>
            <a:r>
              <a:rPr lang="en-US" dirty="0" smtClean="0">
                <a:solidFill>
                  <a:srgbClr val="FF0000"/>
                </a:solidFill>
              </a:rPr>
              <a:t> </a:t>
            </a:r>
            <a:r>
              <a:rPr lang="en-US" dirty="0" smtClean="0"/>
              <a:t>- suggests adequate amount of hemoglobin and typical MCHC</a:t>
            </a:r>
            <a:endParaRPr lang="en-US" dirty="0" smtClean="0">
              <a:solidFill>
                <a:srgbClr val="FF0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3657600" y="3200400"/>
            <a:ext cx="3543300" cy="2350389"/>
          </a:xfrm>
          <a:prstGeom prst="rect">
            <a:avLst/>
          </a:prstGeom>
          <a:noFill/>
          <a:ln w="9525">
            <a:noFill/>
            <a:miter lim="800000"/>
            <a:headEnd/>
            <a:tailEnd/>
          </a:ln>
        </p:spPr>
      </p:pic>
      <p:sp>
        <p:nvSpPr>
          <p:cNvPr id="6" name="Rectangle 5"/>
          <p:cNvSpPr/>
          <p:nvPr/>
        </p:nvSpPr>
        <p:spPr>
          <a:xfrm>
            <a:off x="3352800" y="5657671"/>
            <a:ext cx="4572000" cy="1200329"/>
          </a:xfrm>
          <a:prstGeom prst="rect">
            <a:avLst/>
          </a:prstGeom>
        </p:spPr>
        <p:txBody>
          <a:bodyPr>
            <a:spAutoFit/>
          </a:bodyPr>
          <a:lstStyle/>
          <a:p>
            <a:r>
              <a:rPr lang="en-US" b="1" dirty="0" smtClean="0"/>
              <a:t>Canine blood, normal erythrocyte morphology. Canine RBCs are all about the same size, shape, and color, and have a prominent area of central pallor</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solidFill>
                  <a:srgbClr val="FF0000"/>
                </a:solidFill>
              </a:rPr>
              <a:t>Normal RBC Morphology</a:t>
            </a:r>
          </a:p>
        </p:txBody>
      </p:sp>
      <p:sp>
        <p:nvSpPr>
          <p:cNvPr id="7" name="TextBox 6"/>
          <p:cNvSpPr txBox="1"/>
          <p:nvPr/>
        </p:nvSpPr>
        <p:spPr>
          <a:xfrm>
            <a:off x="2819400" y="4648200"/>
            <a:ext cx="5105400" cy="369332"/>
          </a:xfrm>
          <a:prstGeom prst="rect">
            <a:avLst/>
          </a:prstGeom>
          <a:noFill/>
        </p:spPr>
        <p:txBody>
          <a:bodyPr wrap="square" rtlCol="0">
            <a:spAutoFit/>
          </a:bodyPr>
          <a:lstStyle/>
          <a:p>
            <a:endParaRPr lang="en-US" dirty="0"/>
          </a:p>
        </p:txBody>
      </p:sp>
      <p:sp>
        <p:nvSpPr>
          <p:cNvPr id="8" name="TextBox 7"/>
          <p:cNvSpPr txBox="1"/>
          <p:nvPr/>
        </p:nvSpPr>
        <p:spPr>
          <a:xfrm>
            <a:off x="2743200" y="4724400"/>
            <a:ext cx="5105400" cy="1200329"/>
          </a:xfrm>
          <a:prstGeom prst="rect">
            <a:avLst/>
          </a:prstGeom>
          <a:noFill/>
        </p:spPr>
        <p:txBody>
          <a:bodyPr wrap="square" rtlCol="0">
            <a:spAutoFit/>
          </a:bodyPr>
          <a:lstStyle/>
          <a:p>
            <a:r>
              <a:rPr lang="en-US" dirty="0" smtClean="0"/>
              <a:t>Feline blood. Normal erythrocyte morphology. Feline RBCs are smaller than dog erythrocytes, exhibit a slight amount of crenation, and have a minimal area of central pallor </a:t>
            </a:r>
            <a:endParaRPr lang="en-US" dirty="0"/>
          </a:p>
        </p:txBody>
      </p:sp>
      <p:pic>
        <p:nvPicPr>
          <p:cNvPr id="6" name="Picture 5" descr="felinebloodlarge"/>
          <p:cNvPicPr>
            <a:picLocks noChangeAspect="1" noChangeArrowheads="1"/>
          </p:cNvPicPr>
          <p:nvPr/>
        </p:nvPicPr>
        <p:blipFill>
          <a:blip r:embed="rId2" cstate="print"/>
          <a:srcRect/>
          <a:stretch>
            <a:fillRect/>
          </a:stretch>
        </p:blipFill>
        <p:spPr bwMode="auto">
          <a:xfrm>
            <a:off x="3048000" y="1447800"/>
            <a:ext cx="3962400" cy="317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RBC Morphology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Morphologic characteristics of RBCs can be categorized according to:</a:t>
            </a:r>
          </a:p>
          <a:p>
            <a:pPr lvl="1"/>
            <a:r>
              <a:rPr lang="en-US" dirty="0" smtClean="0"/>
              <a:t>Cell arrangement on blood film</a:t>
            </a:r>
          </a:p>
          <a:p>
            <a:pPr lvl="1"/>
            <a:r>
              <a:rPr lang="en-US" dirty="0" smtClean="0"/>
              <a:t>Size</a:t>
            </a:r>
          </a:p>
          <a:p>
            <a:pPr lvl="1"/>
            <a:r>
              <a:rPr lang="en-US" dirty="0" smtClean="0"/>
              <a:t>Color</a:t>
            </a:r>
          </a:p>
          <a:p>
            <a:pPr lvl="1"/>
            <a:r>
              <a:rPr lang="en-US" dirty="0" smtClean="0"/>
              <a:t>Shape</a:t>
            </a:r>
          </a:p>
          <a:p>
            <a:pPr lvl="1"/>
            <a:r>
              <a:rPr lang="en-US" dirty="0" smtClean="0"/>
              <a:t>Presence of structures in or on the RBCs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27338" y="0"/>
            <a:ext cx="6316662" cy="1143000"/>
          </a:xfrm>
        </p:spPr>
        <p:txBody>
          <a:bodyPr/>
          <a:lstStyle/>
          <a:p>
            <a:pPr eaLnBrk="1" hangingPunct="1"/>
            <a:r>
              <a:rPr lang="en-US" dirty="0" err="1" smtClean="0">
                <a:solidFill>
                  <a:srgbClr val="FF0000"/>
                </a:solidFill>
              </a:rPr>
              <a:t>Rouleaux</a:t>
            </a:r>
            <a:r>
              <a:rPr lang="en-US" dirty="0" smtClean="0">
                <a:solidFill>
                  <a:srgbClr val="FF0000"/>
                </a:solidFill>
              </a:rPr>
              <a:t> Formation</a:t>
            </a:r>
          </a:p>
        </p:txBody>
      </p:sp>
      <p:sp>
        <p:nvSpPr>
          <p:cNvPr id="29699" name="Rectangle 3"/>
          <p:cNvSpPr>
            <a:spLocks noGrp="1" noChangeArrowheads="1"/>
          </p:cNvSpPr>
          <p:nvPr>
            <p:ph type="body" idx="1"/>
          </p:nvPr>
        </p:nvSpPr>
        <p:spPr>
          <a:xfrm>
            <a:off x="2819400" y="1371600"/>
            <a:ext cx="4038600" cy="4038600"/>
          </a:xfrm>
        </p:spPr>
        <p:txBody>
          <a:bodyPr/>
          <a:lstStyle/>
          <a:p>
            <a:pPr eaLnBrk="1" hangingPunct="1"/>
            <a:r>
              <a:rPr lang="en-US" sz="2000" dirty="0" smtClean="0"/>
              <a:t>Grouping of RBCs in “stacks” that resemble coins</a:t>
            </a:r>
          </a:p>
          <a:p>
            <a:pPr eaLnBrk="1" hangingPunct="1"/>
            <a:r>
              <a:rPr lang="en-US" sz="2000" dirty="0" smtClean="0"/>
              <a:t>Marked </a:t>
            </a:r>
            <a:r>
              <a:rPr lang="en-US" sz="2000" dirty="0" err="1" smtClean="0"/>
              <a:t>rouleaux</a:t>
            </a:r>
            <a:r>
              <a:rPr lang="en-US" sz="2000" dirty="0" smtClean="0"/>
              <a:t> formation is seen in </a:t>
            </a:r>
            <a:r>
              <a:rPr lang="en-US" sz="2000" u="sng" dirty="0" smtClean="0"/>
              <a:t>healthy horses</a:t>
            </a:r>
            <a:r>
              <a:rPr lang="en-US" sz="2000" dirty="0" smtClean="0"/>
              <a:t>.</a:t>
            </a:r>
          </a:p>
          <a:p>
            <a:pPr eaLnBrk="1" hangingPunct="1"/>
            <a:r>
              <a:rPr lang="en-US" sz="2000" dirty="0" smtClean="0"/>
              <a:t>Seen with </a:t>
            </a:r>
            <a:r>
              <a:rPr lang="en-US" sz="2000" u="sng" dirty="0" smtClean="0"/>
              <a:t>increased fibrinogen</a:t>
            </a:r>
            <a:r>
              <a:rPr lang="en-US" sz="2000" dirty="0" smtClean="0"/>
              <a:t> or </a:t>
            </a:r>
            <a:r>
              <a:rPr lang="en-US" sz="2000" u="sng" dirty="0" smtClean="0"/>
              <a:t>globulin</a:t>
            </a:r>
            <a:r>
              <a:rPr lang="en-US" sz="2000" dirty="0" smtClean="0"/>
              <a:t> concentrations</a:t>
            </a:r>
          </a:p>
          <a:p>
            <a:pPr eaLnBrk="1" hangingPunct="1"/>
            <a:r>
              <a:rPr lang="en-US" sz="2000" dirty="0" smtClean="0"/>
              <a:t>May be seen as an artifact in </a:t>
            </a:r>
            <a:r>
              <a:rPr lang="en-US" sz="2000" u="sng" dirty="0" smtClean="0"/>
              <a:t>blood that has been held too long</a:t>
            </a:r>
            <a:r>
              <a:rPr lang="en-US" sz="2000" dirty="0" smtClean="0"/>
              <a:t> before preparing the blood film and in blood that has been </a:t>
            </a:r>
            <a:r>
              <a:rPr lang="en-US" sz="2000" u="sng" dirty="0" smtClean="0"/>
              <a:t>refrigerated</a:t>
            </a:r>
            <a:r>
              <a:rPr lang="en-US" sz="2000" dirty="0" smtClean="0"/>
              <a:t>.</a:t>
            </a:r>
          </a:p>
        </p:txBody>
      </p:sp>
      <p:pic>
        <p:nvPicPr>
          <p:cNvPr id="3074" name="Picture 2" descr="http://www.owlnet.rice.edu/~dhruv/bloodreport_files/image043.jpg"/>
          <p:cNvPicPr>
            <a:picLocks noChangeAspect="1" noChangeArrowheads="1"/>
          </p:cNvPicPr>
          <p:nvPr/>
        </p:nvPicPr>
        <p:blipFill>
          <a:blip r:embed="rId2" cstate="print"/>
          <a:srcRect/>
          <a:stretch>
            <a:fillRect/>
          </a:stretch>
        </p:blipFill>
        <p:spPr bwMode="auto">
          <a:xfrm>
            <a:off x="228600" y="304800"/>
            <a:ext cx="2428875" cy="3257550"/>
          </a:xfrm>
          <a:prstGeom prst="rect">
            <a:avLst/>
          </a:prstGeom>
          <a:noFill/>
        </p:spPr>
      </p:pic>
      <p:pic>
        <p:nvPicPr>
          <p:cNvPr id="3076" name="Picture 4" descr="http://www.healthsystem.virginia.edu/internet/hematology/images/Rouleaux-Formation-100x-website-arrow.jpg"/>
          <p:cNvPicPr>
            <a:picLocks noChangeAspect="1" noChangeArrowheads="1"/>
          </p:cNvPicPr>
          <p:nvPr/>
        </p:nvPicPr>
        <p:blipFill>
          <a:blip r:embed="rId3" cstate="print"/>
          <a:srcRect/>
          <a:stretch>
            <a:fillRect/>
          </a:stretch>
        </p:blipFill>
        <p:spPr bwMode="auto">
          <a:xfrm>
            <a:off x="6096000" y="4648200"/>
            <a:ext cx="2777740" cy="208976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14600" y="-152400"/>
            <a:ext cx="6316662" cy="1143000"/>
          </a:xfrm>
        </p:spPr>
        <p:txBody>
          <a:bodyPr/>
          <a:lstStyle/>
          <a:p>
            <a:pPr eaLnBrk="1" hangingPunct="1"/>
            <a:r>
              <a:rPr lang="en-US" dirty="0" smtClean="0">
                <a:solidFill>
                  <a:srgbClr val="FF0000"/>
                </a:solidFill>
              </a:rPr>
              <a:t>Agglutination</a:t>
            </a:r>
          </a:p>
        </p:txBody>
      </p:sp>
      <p:sp>
        <p:nvSpPr>
          <p:cNvPr id="30723" name="Rectangle 3"/>
          <p:cNvSpPr>
            <a:spLocks noGrp="1" noChangeArrowheads="1"/>
          </p:cNvSpPr>
          <p:nvPr>
            <p:ph type="body" idx="1"/>
          </p:nvPr>
        </p:nvSpPr>
        <p:spPr>
          <a:xfrm>
            <a:off x="2817813" y="1143000"/>
            <a:ext cx="6326187" cy="4525963"/>
          </a:xfrm>
        </p:spPr>
        <p:txBody>
          <a:bodyPr/>
          <a:lstStyle/>
          <a:p>
            <a:pPr eaLnBrk="1" hangingPunct="1"/>
            <a:r>
              <a:rPr lang="en-US" dirty="0" smtClean="0"/>
              <a:t>Occurs in </a:t>
            </a:r>
            <a:r>
              <a:rPr lang="en-US" u="sng" dirty="0" smtClean="0"/>
              <a:t>immune-mediated disorders</a:t>
            </a:r>
          </a:p>
          <a:p>
            <a:pPr eaLnBrk="1" hangingPunct="1"/>
            <a:r>
              <a:rPr lang="en-US" dirty="0" smtClean="0"/>
              <a:t>Antibody coats the erythrocyte, resulting in bridging and clumping of RBCs</a:t>
            </a:r>
          </a:p>
          <a:p>
            <a:pPr eaLnBrk="1" hangingPunct="1"/>
            <a:r>
              <a:rPr lang="en-US" dirty="0" smtClean="0"/>
              <a:t>To differentiate between </a:t>
            </a:r>
            <a:r>
              <a:rPr lang="en-US" dirty="0" err="1" smtClean="0"/>
              <a:t>rouleaux</a:t>
            </a:r>
            <a:r>
              <a:rPr lang="en-US" dirty="0" smtClean="0"/>
              <a:t> and agglutination, add a drop of saline to a drop of blood and examine microscopically for agglutination.</a:t>
            </a:r>
          </a:p>
          <a:p>
            <a:pPr lvl="1" eaLnBrk="1" hangingPunct="1"/>
            <a:r>
              <a:rPr lang="en-US" dirty="0" err="1" smtClean="0"/>
              <a:t>Rouleaux</a:t>
            </a:r>
            <a:r>
              <a:rPr lang="en-US" dirty="0" smtClean="0"/>
              <a:t> will disperse in saline.</a:t>
            </a:r>
          </a:p>
          <a:p>
            <a:pPr eaLnBrk="1" hangingPunct="1"/>
            <a:endParaRPr lang="en-US" dirty="0" smtClean="0"/>
          </a:p>
        </p:txBody>
      </p:sp>
      <p:pic>
        <p:nvPicPr>
          <p:cNvPr id="2050" name="Picture 2" descr="http://www.med-ed.virginia.edu/courses/path/innes/images/rcdjpegs/rcd%20agglutination%20x50b.jpeg"/>
          <p:cNvPicPr>
            <a:picLocks noChangeAspect="1" noChangeArrowheads="1"/>
          </p:cNvPicPr>
          <p:nvPr/>
        </p:nvPicPr>
        <p:blipFill>
          <a:blip r:embed="rId2" cstate="print"/>
          <a:srcRect/>
          <a:stretch>
            <a:fillRect/>
          </a:stretch>
        </p:blipFill>
        <p:spPr bwMode="auto">
          <a:xfrm>
            <a:off x="2362200" y="4495800"/>
            <a:ext cx="2838450" cy="2162628"/>
          </a:xfrm>
          <a:prstGeom prst="rect">
            <a:avLst/>
          </a:prstGeom>
          <a:noFill/>
        </p:spPr>
      </p:pic>
      <p:pic>
        <p:nvPicPr>
          <p:cNvPr id="2052" name="Picture 4" descr="http://www.unhinderedliving.com/agglutination.jpeg"/>
          <p:cNvPicPr>
            <a:picLocks noChangeAspect="1" noChangeArrowheads="1"/>
          </p:cNvPicPr>
          <p:nvPr/>
        </p:nvPicPr>
        <p:blipFill>
          <a:blip r:embed="rId3" cstate="print"/>
          <a:srcRect/>
          <a:stretch>
            <a:fillRect/>
          </a:stretch>
        </p:blipFill>
        <p:spPr bwMode="auto">
          <a:xfrm>
            <a:off x="5943600" y="4495800"/>
            <a:ext cx="2773264" cy="203834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Anisocytosis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Variation in the size of RBCS</a:t>
            </a:r>
          </a:p>
          <a:p>
            <a:r>
              <a:rPr lang="en-US" dirty="0" smtClean="0"/>
              <a:t>May indicate presence of </a:t>
            </a:r>
            <a:r>
              <a:rPr lang="en-US" dirty="0" err="1" smtClean="0"/>
              <a:t>macrocytes</a:t>
            </a:r>
            <a:r>
              <a:rPr lang="en-US" dirty="0" smtClean="0"/>
              <a:t>, </a:t>
            </a:r>
            <a:r>
              <a:rPr lang="en-US" dirty="0" err="1" smtClean="0"/>
              <a:t>microcytes</a:t>
            </a:r>
            <a:r>
              <a:rPr lang="en-US" dirty="0" smtClean="0"/>
              <a:t>, or both.</a:t>
            </a:r>
          </a:p>
          <a:p>
            <a:r>
              <a:rPr lang="en-US" dirty="0" smtClean="0"/>
              <a:t>Common finding in normal bovine blood.</a:t>
            </a:r>
          </a:p>
          <a:p>
            <a:pPr>
              <a:buNone/>
            </a:pPr>
            <a:endParaRPr lang="en-US" dirty="0"/>
          </a:p>
        </p:txBody>
      </p:sp>
      <p:pic>
        <p:nvPicPr>
          <p:cNvPr id="4" name="Picture 25" descr="e:\New Projects\Hentrix\ppt\002039.jpg"/>
          <p:cNvPicPr>
            <a:picLocks noChangeAspect="1" noChangeArrowheads="1"/>
          </p:cNvPicPr>
          <p:nvPr/>
        </p:nvPicPr>
        <p:blipFill>
          <a:blip r:embed="rId2" cstate="print"/>
          <a:srcRect/>
          <a:stretch>
            <a:fillRect/>
          </a:stretch>
        </p:blipFill>
        <p:spPr bwMode="auto">
          <a:xfrm>
            <a:off x="3352800" y="3581400"/>
            <a:ext cx="4611260" cy="308133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6316662" cy="2209800"/>
          </a:xfrm>
        </p:spPr>
        <p:txBody>
          <a:bodyPr/>
          <a:lstStyle/>
          <a:p>
            <a:r>
              <a:rPr lang="en-US" b="1" u="sng" dirty="0" smtClean="0">
                <a:solidFill>
                  <a:srgbClr val="FF0000"/>
                </a:solidFill>
              </a:rPr>
              <a:t>Whole Blood</a:t>
            </a:r>
            <a:r>
              <a:rPr lang="en-US" dirty="0" smtClean="0">
                <a:solidFill>
                  <a:srgbClr val="FF0000"/>
                </a:solidFill>
              </a:rPr>
              <a:t> is a viscous substance (fluid) that contains a:</a:t>
            </a:r>
            <a:br>
              <a:rPr lang="en-US" dirty="0" smtClean="0">
                <a:solidFill>
                  <a:srgbClr val="FF0000"/>
                </a:solidFill>
              </a:rPr>
            </a:br>
            <a:r>
              <a:rPr lang="en-US" dirty="0" smtClean="0">
                <a:solidFill>
                  <a:srgbClr val="FF0000"/>
                </a:solidFill>
              </a:rPr>
              <a:t>1. fluid portion (plasma)</a:t>
            </a:r>
            <a:br>
              <a:rPr lang="en-US" dirty="0" smtClean="0">
                <a:solidFill>
                  <a:srgbClr val="FF0000"/>
                </a:solidFill>
              </a:rPr>
            </a:br>
            <a:r>
              <a:rPr lang="en-US" dirty="0" smtClean="0">
                <a:solidFill>
                  <a:srgbClr val="FF0000"/>
                </a:solidFill>
              </a:rPr>
              <a:t>2. cellular portion </a:t>
            </a:r>
            <a:endParaRPr lang="en-US" dirty="0">
              <a:solidFill>
                <a:srgbClr val="FF0000"/>
              </a:solidFill>
            </a:endParaRPr>
          </a:p>
        </p:txBody>
      </p:sp>
      <p:pic>
        <p:nvPicPr>
          <p:cNvPr id="53250" name="Picture 2"/>
          <p:cNvPicPr>
            <a:picLocks noGrp="1" noChangeAspect="1" noChangeArrowheads="1"/>
          </p:cNvPicPr>
          <p:nvPr>
            <p:ph idx="1"/>
          </p:nvPr>
        </p:nvPicPr>
        <p:blipFill>
          <a:blip r:embed="rId2" cstate="print"/>
          <a:srcRect/>
          <a:stretch>
            <a:fillRect/>
          </a:stretch>
        </p:blipFill>
        <p:spPr bwMode="auto">
          <a:xfrm>
            <a:off x="2590800" y="2819400"/>
            <a:ext cx="4238625" cy="3693815"/>
          </a:xfrm>
          <a:prstGeom prst="rect">
            <a:avLst/>
          </a:prstGeom>
          <a:noFill/>
          <a:ln w="9525">
            <a:noFill/>
            <a:miter lim="800000"/>
            <a:headEnd/>
            <a:tailEnd/>
          </a:ln>
        </p:spPr>
      </p:pic>
      <p:cxnSp>
        <p:nvCxnSpPr>
          <p:cNvPr id="5" name="Straight Arrow Connector 4"/>
          <p:cNvCxnSpPr/>
          <p:nvPr/>
        </p:nvCxnSpPr>
        <p:spPr>
          <a:xfrm flipV="1">
            <a:off x="5943600" y="2895600"/>
            <a:ext cx="1295400" cy="990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39000" y="2514600"/>
            <a:ext cx="1905000" cy="1754326"/>
          </a:xfrm>
          <a:prstGeom prst="rect">
            <a:avLst/>
          </a:prstGeom>
          <a:noFill/>
        </p:spPr>
        <p:txBody>
          <a:bodyPr wrap="square" rtlCol="0">
            <a:spAutoFit/>
          </a:bodyPr>
          <a:lstStyle/>
          <a:p>
            <a:r>
              <a:rPr lang="en-US" dirty="0" smtClean="0"/>
              <a:t>*Depending on the species, plasma makes up 45% - 78% of the total blood volume.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667000" y="0"/>
            <a:ext cx="6316662" cy="1143000"/>
          </a:xfrm>
        </p:spPr>
        <p:txBody>
          <a:bodyPr/>
          <a:lstStyle/>
          <a:p>
            <a:pPr eaLnBrk="1" hangingPunct="1"/>
            <a:r>
              <a:rPr lang="en-US" dirty="0" err="1" smtClean="0">
                <a:solidFill>
                  <a:srgbClr val="FF0000"/>
                </a:solidFill>
              </a:rPr>
              <a:t>Macrocytosis</a:t>
            </a:r>
            <a:endParaRPr lang="en-US" dirty="0" smtClean="0">
              <a:solidFill>
                <a:srgbClr val="FF0000"/>
              </a:solidFill>
            </a:endParaRPr>
          </a:p>
        </p:txBody>
      </p:sp>
      <p:sp>
        <p:nvSpPr>
          <p:cNvPr id="19459" name="Rectangle 3"/>
          <p:cNvSpPr>
            <a:spLocks noGrp="1" noChangeArrowheads="1"/>
          </p:cNvSpPr>
          <p:nvPr>
            <p:ph type="body" idx="1"/>
          </p:nvPr>
        </p:nvSpPr>
        <p:spPr>
          <a:xfrm>
            <a:off x="1524000" y="1295400"/>
            <a:ext cx="7800975" cy="4449763"/>
          </a:xfrm>
        </p:spPr>
        <p:txBody>
          <a:bodyPr/>
          <a:lstStyle/>
          <a:p>
            <a:pPr eaLnBrk="1" hangingPunct="1"/>
            <a:r>
              <a:rPr lang="en-US" dirty="0" smtClean="0"/>
              <a:t>Erythrocytes are larger than </a:t>
            </a:r>
            <a:r>
              <a:rPr lang="en-US" dirty="0" smtClean="0"/>
              <a:t>normal</a:t>
            </a:r>
            <a:r>
              <a:rPr lang="en-US" dirty="0" smtClean="0"/>
              <a:t> </a:t>
            </a:r>
            <a:r>
              <a:rPr lang="en-US" dirty="0" smtClean="0"/>
              <a:t>with an increased MCV.</a:t>
            </a:r>
            <a:endParaRPr lang="en-US" dirty="0" smtClean="0"/>
          </a:p>
          <a:p>
            <a:pPr eaLnBrk="1" hangingPunct="1"/>
            <a:r>
              <a:rPr lang="en-US" dirty="0" smtClean="0"/>
              <a:t>Usually immature, </a:t>
            </a:r>
            <a:r>
              <a:rPr lang="en-US" dirty="0" err="1" smtClean="0"/>
              <a:t>polychromatophilic</a:t>
            </a:r>
            <a:r>
              <a:rPr lang="en-US" dirty="0" smtClean="0"/>
              <a:t> RBCS (reticulocytes)</a:t>
            </a:r>
            <a:endParaRPr lang="en-US" dirty="0" smtClean="0"/>
          </a:p>
          <a:p>
            <a:pPr eaLnBrk="1" hangingPunct="1"/>
            <a:r>
              <a:rPr lang="en-US" dirty="0" smtClean="0"/>
              <a:t>Seen in the </a:t>
            </a:r>
            <a:r>
              <a:rPr lang="en-US" dirty="0" smtClean="0"/>
              <a:t>presence </a:t>
            </a:r>
            <a:r>
              <a:rPr lang="en-US" dirty="0" smtClean="0"/>
              <a:t>of regenerative anemia.</a:t>
            </a:r>
          </a:p>
          <a:p>
            <a:pPr eaLnBrk="1" hangingPunct="1"/>
            <a:r>
              <a:rPr lang="en-US" dirty="0" smtClean="0"/>
              <a:t>Typically </a:t>
            </a:r>
            <a:r>
              <a:rPr lang="en-US" dirty="0" err="1" smtClean="0"/>
              <a:t>polychromasia</a:t>
            </a:r>
            <a:r>
              <a:rPr lang="en-US" dirty="0" smtClean="0"/>
              <a:t> is also </a:t>
            </a:r>
            <a:r>
              <a:rPr lang="en-US" dirty="0" smtClean="0"/>
              <a:t>present</a:t>
            </a:r>
            <a:endParaRPr lang="en-US" dirty="0" smtClean="0"/>
          </a:p>
        </p:txBody>
      </p:sp>
      <p:pic>
        <p:nvPicPr>
          <p:cNvPr id="5" name="Picture 26" descr="e:\New Projects\Hentrix\ppt\002040.jpg"/>
          <p:cNvPicPr>
            <a:picLocks noChangeAspect="1" noChangeArrowheads="1"/>
          </p:cNvPicPr>
          <p:nvPr/>
        </p:nvPicPr>
        <p:blipFill>
          <a:blip r:embed="rId2" cstate="print"/>
          <a:srcRect/>
          <a:stretch>
            <a:fillRect/>
          </a:stretch>
        </p:blipFill>
        <p:spPr bwMode="auto">
          <a:xfrm>
            <a:off x="3048000" y="3886200"/>
            <a:ext cx="4244288" cy="2744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solidFill>
                  <a:srgbClr val="FF0000"/>
                </a:solidFill>
              </a:rPr>
              <a:t>Microcytosis</a:t>
            </a:r>
          </a:p>
        </p:txBody>
      </p:sp>
      <p:sp>
        <p:nvSpPr>
          <p:cNvPr id="20483" name="Rectangle 3"/>
          <p:cNvSpPr>
            <a:spLocks noGrp="1" noChangeArrowheads="1"/>
          </p:cNvSpPr>
          <p:nvPr>
            <p:ph type="body" idx="1"/>
          </p:nvPr>
        </p:nvSpPr>
        <p:spPr>
          <a:xfrm>
            <a:off x="533400" y="1600200"/>
            <a:ext cx="8486775" cy="4525963"/>
          </a:xfrm>
        </p:spPr>
        <p:txBody>
          <a:bodyPr/>
          <a:lstStyle/>
          <a:p>
            <a:pPr eaLnBrk="1" hangingPunct="1"/>
            <a:r>
              <a:rPr lang="en-US" dirty="0" err="1" smtClean="0"/>
              <a:t>Microcytes</a:t>
            </a:r>
            <a:r>
              <a:rPr lang="en-US" dirty="0" smtClean="0"/>
              <a:t> are RBCs with a diameter less than that of normal erythrocytes, with </a:t>
            </a:r>
            <a:r>
              <a:rPr lang="en-US" dirty="0" smtClean="0"/>
              <a:t>a </a:t>
            </a:r>
            <a:r>
              <a:rPr lang="en-US" dirty="0" smtClean="0"/>
              <a:t>decreased MCV.</a:t>
            </a:r>
            <a:endParaRPr lang="en-US" dirty="0" smtClean="0"/>
          </a:p>
          <a:p>
            <a:pPr eaLnBrk="1" hangingPunct="1"/>
            <a:r>
              <a:rPr lang="en-US" dirty="0" smtClean="0"/>
              <a:t>Usually occurs with iron </a:t>
            </a:r>
            <a:r>
              <a:rPr lang="en-US" dirty="0" smtClean="0"/>
              <a:t>deficiency</a:t>
            </a:r>
            <a:endParaRPr lang="en-US" dirty="0" smtClean="0"/>
          </a:p>
          <a:p>
            <a:pPr eaLnBrk="1" hangingPunct="1"/>
            <a:r>
              <a:rPr lang="en-US" dirty="0" smtClean="0"/>
              <a:t>Normal finding in </a:t>
            </a:r>
            <a:r>
              <a:rPr lang="en-US" dirty="0" err="1" smtClean="0"/>
              <a:t>shiba</a:t>
            </a:r>
            <a:r>
              <a:rPr lang="en-US" dirty="0" smtClean="0"/>
              <a:t> </a:t>
            </a:r>
            <a:r>
              <a:rPr lang="en-US" dirty="0" err="1" smtClean="0"/>
              <a:t>inu</a:t>
            </a:r>
            <a:r>
              <a:rPr lang="en-US" dirty="0" smtClean="0"/>
              <a:t> </a:t>
            </a:r>
          </a:p>
          <a:p>
            <a:pPr eaLnBrk="1" hangingPunct="1">
              <a:buNone/>
            </a:pPr>
            <a:r>
              <a:rPr lang="en-US" dirty="0" smtClean="0"/>
              <a:t>    and </a:t>
            </a:r>
            <a:r>
              <a:rPr lang="en-US" dirty="0" err="1" smtClean="0"/>
              <a:t>akita</a:t>
            </a:r>
            <a:r>
              <a:rPr lang="en-US" dirty="0" smtClean="0"/>
              <a:t> dogs</a:t>
            </a:r>
          </a:p>
        </p:txBody>
      </p:sp>
      <p:sp>
        <p:nvSpPr>
          <p:cNvPr id="20484" name="AutoShape 5" descr="iron"/>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4038600" y="3378200"/>
            <a:ext cx="4648200"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Polychromasia</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Recall that the younger the cell in the RBC maturation series, the more dark blue the staining due to increased metabolic activity.</a:t>
            </a:r>
          </a:p>
          <a:p>
            <a:r>
              <a:rPr lang="en-US" dirty="0" smtClean="0"/>
              <a:t>Mature RBCs stain red because they have their full complement of hemoglobin.</a:t>
            </a:r>
          </a:p>
          <a:p>
            <a:r>
              <a:rPr lang="en-US" dirty="0" err="1" smtClean="0"/>
              <a:t>Hb</a:t>
            </a:r>
            <a:r>
              <a:rPr lang="en-US" dirty="0" smtClean="0"/>
              <a:t> production begins right before cell loses nucleus; immature RBCs with some </a:t>
            </a:r>
            <a:r>
              <a:rPr lang="en-US" dirty="0" err="1" smtClean="0"/>
              <a:t>Hb</a:t>
            </a:r>
            <a:r>
              <a:rPr lang="en-US" dirty="0" smtClean="0"/>
              <a:t> present stain purple/lavender because there is still some metabolic activity going on within the cell.</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solidFill>
                  <a:srgbClr val="FF0000"/>
                </a:solidFill>
              </a:rPr>
              <a:t>Hypochromasia</a:t>
            </a:r>
          </a:p>
        </p:txBody>
      </p:sp>
      <p:sp>
        <p:nvSpPr>
          <p:cNvPr id="21507" name="Rectangle 3"/>
          <p:cNvSpPr>
            <a:spLocks noGrp="1" noChangeArrowheads="1"/>
          </p:cNvSpPr>
          <p:nvPr>
            <p:ph type="body" idx="1"/>
          </p:nvPr>
        </p:nvSpPr>
        <p:spPr>
          <a:xfrm>
            <a:off x="4114800" y="1524000"/>
            <a:ext cx="4829175" cy="4525963"/>
          </a:xfrm>
        </p:spPr>
        <p:txBody>
          <a:bodyPr/>
          <a:lstStyle/>
          <a:p>
            <a:pPr eaLnBrk="1" hangingPunct="1"/>
            <a:r>
              <a:rPr lang="en-US" sz="2000" dirty="0" smtClean="0"/>
              <a:t>RBCs </a:t>
            </a:r>
            <a:r>
              <a:rPr lang="en-US" sz="2000" dirty="0" smtClean="0"/>
              <a:t>that have decreased </a:t>
            </a:r>
            <a:r>
              <a:rPr lang="en-US" sz="2000" dirty="0" smtClean="0"/>
              <a:t>staining intensity caused by insufficient hemoglobin within the cell.</a:t>
            </a:r>
          </a:p>
          <a:p>
            <a:pPr eaLnBrk="1" hangingPunct="1"/>
            <a:r>
              <a:rPr lang="en-US" sz="2000" dirty="0" smtClean="0"/>
              <a:t>Cell will normally appear more darkly stained along the periphery, gradually tapering to a much paler central region.</a:t>
            </a:r>
            <a:endParaRPr lang="en-US" sz="2000" dirty="0" smtClean="0"/>
          </a:p>
          <a:p>
            <a:pPr eaLnBrk="1" hangingPunct="1"/>
            <a:r>
              <a:rPr lang="en-US" sz="2000" dirty="0" smtClean="0"/>
              <a:t>Frequently observed in iron deficiency anemia caused by chronic blood loss or parasitism</a:t>
            </a:r>
            <a:r>
              <a:rPr lang="en-US" sz="2000" dirty="0" smtClean="0"/>
              <a:t>.</a:t>
            </a:r>
          </a:p>
          <a:p>
            <a:pPr eaLnBrk="1" hangingPunct="1"/>
            <a:r>
              <a:rPr lang="en-US" sz="2000" dirty="0" smtClean="0"/>
              <a:t>Animals with </a:t>
            </a:r>
            <a:r>
              <a:rPr lang="en-US" sz="2000" dirty="0" err="1" smtClean="0"/>
              <a:t>hypochromasia</a:t>
            </a:r>
            <a:r>
              <a:rPr lang="en-US" sz="2000" dirty="0" smtClean="0"/>
              <a:t> almost always have </a:t>
            </a:r>
            <a:r>
              <a:rPr lang="en-US" sz="2000" dirty="0" err="1" smtClean="0"/>
              <a:t>microcytosis</a:t>
            </a:r>
            <a:r>
              <a:rPr lang="en-US" sz="2000" dirty="0" smtClean="0"/>
              <a:t> as determined by a decreased MCV.</a:t>
            </a:r>
            <a:endParaRPr lang="en-US" sz="2000" dirty="0" smtClean="0"/>
          </a:p>
          <a:p>
            <a:pPr eaLnBrk="1" hangingPunct="1"/>
            <a:endParaRPr lang="en-US" sz="2000" dirty="0" smtClean="0"/>
          </a:p>
        </p:txBody>
      </p:sp>
      <p:pic>
        <p:nvPicPr>
          <p:cNvPr id="21508" name="Picture 5" descr="Hypochromic RBC"/>
          <p:cNvPicPr>
            <a:picLocks noChangeAspect="1" noChangeArrowheads="1"/>
          </p:cNvPicPr>
          <p:nvPr/>
        </p:nvPicPr>
        <p:blipFill>
          <a:blip r:embed="rId2" cstate="print"/>
          <a:srcRect/>
          <a:stretch>
            <a:fillRect/>
          </a:stretch>
        </p:blipFill>
        <p:spPr bwMode="auto">
          <a:xfrm>
            <a:off x="304800" y="19050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81000"/>
            <a:ext cx="6316662" cy="1143000"/>
          </a:xfrm>
        </p:spPr>
        <p:txBody>
          <a:bodyPr/>
          <a:lstStyle/>
          <a:p>
            <a:r>
              <a:rPr lang="en-US" dirty="0" err="1" smtClean="0">
                <a:solidFill>
                  <a:srgbClr val="FF0000"/>
                </a:solidFill>
              </a:rPr>
              <a:t>Hyperchromasia</a:t>
            </a:r>
            <a:endParaRPr lang="en-US" dirty="0">
              <a:solidFill>
                <a:srgbClr val="FF0000"/>
              </a:solidFill>
            </a:endParaRPr>
          </a:p>
        </p:txBody>
      </p:sp>
      <p:sp>
        <p:nvSpPr>
          <p:cNvPr id="3" name="Content Placeholder 2"/>
          <p:cNvSpPr>
            <a:spLocks noGrp="1"/>
          </p:cNvSpPr>
          <p:nvPr>
            <p:ph idx="1"/>
          </p:nvPr>
        </p:nvSpPr>
        <p:spPr>
          <a:xfrm>
            <a:off x="457200" y="838200"/>
            <a:ext cx="8410575" cy="4525963"/>
          </a:xfrm>
        </p:spPr>
        <p:txBody>
          <a:bodyPr/>
          <a:lstStyle/>
          <a:p>
            <a:r>
              <a:rPr lang="en-US" dirty="0" smtClean="0"/>
              <a:t>Refers to cells that appear more darkly stained than normal RBCs.</a:t>
            </a:r>
          </a:p>
          <a:p>
            <a:r>
              <a:rPr lang="en-US" dirty="0" smtClean="0"/>
              <a:t>Gives appearance of oversaturation with </a:t>
            </a:r>
            <a:r>
              <a:rPr lang="en-US" dirty="0" err="1" smtClean="0"/>
              <a:t>Hb</a:t>
            </a:r>
            <a:r>
              <a:rPr lang="en-US" dirty="0" smtClean="0"/>
              <a:t> and suggests an increase in MCHC.</a:t>
            </a:r>
            <a:endParaRPr lang="en-US" dirty="0" smtClean="0"/>
          </a:p>
          <a:p>
            <a:r>
              <a:rPr lang="en-US" dirty="0" smtClean="0"/>
              <a:t>Because RBC has a fixed maximum capacity for </a:t>
            </a:r>
            <a:r>
              <a:rPr lang="en-US" dirty="0" err="1" smtClean="0"/>
              <a:t>Hb</a:t>
            </a:r>
            <a:r>
              <a:rPr lang="en-US" dirty="0" smtClean="0"/>
              <a:t>, oversaturation cannot occur.</a:t>
            </a:r>
          </a:p>
          <a:p>
            <a:r>
              <a:rPr lang="en-US" dirty="0" smtClean="0"/>
              <a:t>Presence </a:t>
            </a:r>
            <a:r>
              <a:rPr lang="en-US" dirty="0" smtClean="0"/>
              <a:t>of </a:t>
            </a:r>
            <a:r>
              <a:rPr lang="en-US" dirty="0" err="1" smtClean="0"/>
              <a:t>hemolysis</a:t>
            </a:r>
            <a:r>
              <a:rPr lang="en-US" dirty="0" smtClean="0"/>
              <a:t>, Heinz bodies, and </a:t>
            </a:r>
            <a:r>
              <a:rPr lang="en-US" dirty="0" err="1" smtClean="0"/>
              <a:t>lipemia</a:t>
            </a:r>
            <a:r>
              <a:rPr lang="en-US" dirty="0" smtClean="0"/>
              <a:t> can interfere with tests and </a:t>
            </a:r>
            <a:r>
              <a:rPr lang="en-US" dirty="0" err="1" smtClean="0"/>
              <a:t>artifactually</a:t>
            </a:r>
            <a:r>
              <a:rPr lang="en-US" dirty="0" smtClean="0"/>
              <a:t> increase MCHC</a:t>
            </a:r>
          </a:p>
          <a:p>
            <a:r>
              <a:rPr lang="en-US" u="sng" dirty="0" err="1" smtClean="0"/>
              <a:t>Spherocytes</a:t>
            </a:r>
            <a:r>
              <a:rPr lang="en-US" dirty="0" smtClean="0"/>
              <a:t> (arrow below) have the illusion of being </a:t>
            </a:r>
            <a:r>
              <a:rPr lang="en-US" dirty="0" err="1" smtClean="0"/>
              <a:t>hyperchromic</a:t>
            </a:r>
            <a:r>
              <a:rPr lang="en-US" dirty="0" smtClean="0"/>
              <a:t> and </a:t>
            </a:r>
            <a:r>
              <a:rPr lang="en-US" dirty="0" err="1" smtClean="0"/>
              <a:t>microcytic</a:t>
            </a:r>
            <a:r>
              <a:rPr lang="en-US" dirty="0" smtClean="0"/>
              <a:t> but still have a normal cell volume</a:t>
            </a:r>
          </a:p>
          <a:p>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5105400" y="4876800"/>
            <a:ext cx="3124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6316662" cy="1143000"/>
          </a:xfrm>
        </p:spPr>
        <p:txBody>
          <a:bodyPr/>
          <a:lstStyle/>
          <a:p>
            <a:r>
              <a:rPr lang="en-US" dirty="0" err="1" smtClean="0">
                <a:solidFill>
                  <a:srgbClr val="FF0000"/>
                </a:solidFill>
              </a:rPr>
              <a:t>Spherocytes</a:t>
            </a:r>
            <a:endParaRPr lang="en-US" dirty="0">
              <a:solidFill>
                <a:srgbClr val="FF0000"/>
              </a:solidFill>
            </a:endParaRPr>
          </a:p>
        </p:txBody>
      </p:sp>
      <p:sp>
        <p:nvSpPr>
          <p:cNvPr id="3" name="Content Placeholder 2"/>
          <p:cNvSpPr>
            <a:spLocks noGrp="1"/>
          </p:cNvSpPr>
          <p:nvPr>
            <p:ph idx="1"/>
          </p:nvPr>
        </p:nvSpPr>
        <p:spPr>
          <a:xfrm>
            <a:off x="1981200" y="1066800"/>
            <a:ext cx="7162800" cy="4525963"/>
          </a:xfrm>
        </p:spPr>
        <p:txBody>
          <a:bodyPr/>
          <a:lstStyle/>
          <a:p>
            <a:r>
              <a:rPr lang="en-US" dirty="0" smtClean="0"/>
              <a:t>Dark red staining, </a:t>
            </a:r>
            <a:r>
              <a:rPr lang="en-US" u="sng" dirty="0" smtClean="0"/>
              <a:t>appear</a:t>
            </a:r>
            <a:r>
              <a:rPr lang="en-US" dirty="0" smtClean="0"/>
              <a:t> smaller than average sized RBC, </a:t>
            </a:r>
            <a:r>
              <a:rPr lang="en-US" b="1" dirty="0" smtClean="0"/>
              <a:t>round</a:t>
            </a:r>
            <a:r>
              <a:rPr lang="en-US" dirty="0" smtClean="0"/>
              <a:t>, lacks central pallor</a:t>
            </a:r>
          </a:p>
          <a:p>
            <a:r>
              <a:rPr lang="en-US" dirty="0" smtClean="0"/>
              <a:t>Not usually detected in species other than dogs.</a:t>
            </a:r>
          </a:p>
          <a:p>
            <a:r>
              <a:rPr lang="en-US" dirty="0" smtClean="0"/>
              <a:t>Common in immune-mediated hemolytic anemia (IMHA)</a:t>
            </a:r>
          </a:p>
          <a:p>
            <a:r>
              <a:rPr lang="en-US" dirty="0" smtClean="0"/>
              <a:t>Antibodies recognize “self” as foreign and attach themselves to surface of RBCs</a:t>
            </a:r>
          </a:p>
          <a:p>
            <a:r>
              <a:rPr lang="en-US" dirty="0" smtClean="0"/>
              <a:t>May also be seen after transfusion with mismatched blood</a:t>
            </a:r>
          </a:p>
          <a:p>
            <a:endParaRPr lang="en-US" dirty="0" smtClean="0"/>
          </a:p>
          <a:p>
            <a:endParaRPr lang="en-US" dirty="0" smtClean="0"/>
          </a:p>
          <a:p>
            <a:endParaRPr lang="en-US" dirty="0"/>
          </a:p>
        </p:txBody>
      </p:sp>
      <p:pic>
        <p:nvPicPr>
          <p:cNvPr id="4" name="Picture 5" descr="spherocytes_nw"/>
          <p:cNvPicPr>
            <a:picLocks noChangeAspect="1" noChangeArrowheads="1"/>
          </p:cNvPicPr>
          <p:nvPr/>
        </p:nvPicPr>
        <p:blipFill>
          <a:blip r:embed="rId2" cstate="print"/>
          <a:srcRect/>
          <a:stretch>
            <a:fillRect/>
          </a:stretch>
        </p:blipFill>
        <p:spPr bwMode="auto">
          <a:xfrm>
            <a:off x="5562600" y="4724400"/>
            <a:ext cx="2590800" cy="1930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105400"/>
            <a:ext cx="6316662" cy="1143000"/>
          </a:xfrm>
        </p:spPr>
        <p:txBody>
          <a:bodyPr/>
          <a:lstStyle/>
          <a:p>
            <a:r>
              <a:rPr lang="en-US" sz="1600" dirty="0" smtClean="0"/>
              <a:t>Canine blood. Regenerative anemia with </a:t>
            </a:r>
            <a:r>
              <a:rPr lang="en-US" sz="1600" dirty="0" err="1" smtClean="0"/>
              <a:t>spherocytes</a:t>
            </a:r>
            <a:r>
              <a:rPr lang="en-US" sz="1600" dirty="0" smtClean="0"/>
              <a:t>. </a:t>
            </a:r>
            <a:r>
              <a:rPr lang="en-US" sz="1600" dirty="0" err="1" smtClean="0"/>
              <a:t>Anisocytosis</a:t>
            </a:r>
            <a:r>
              <a:rPr lang="en-US" sz="1600" dirty="0" smtClean="0"/>
              <a:t> is due to </a:t>
            </a:r>
            <a:r>
              <a:rPr lang="en-US" sz="1600" dirty="0" err="1" smtClean="0"/>
              <a:t>macrocytic</a:t>
            </a:r>
            <a:r>
              <a:rPr lang="en-US" sz="1600" dirty="0" smtClean="0"/>
              <a:t> cells and </a:t>
            </a:r>
            <a:r>
              <a:rPr lang="en-US" sz="1600" dirty="0" err="1" smtClean="0"/>
              <a:t>spherocytes</a:t>
            </a:r>
            <a:r>
              <a:rPr lang="en-US" sz="1600" dirty="0" smtClean="0"/>
              <a:t>, which are smaller than normal and lack central pallor. </a:t>
            </a:r>
            <a:r>
              <a:rPr lang="en-US" sz="1600" dirty="0" err="1" smtClean="0"/>
              <a:t>Spherocytes</a:t>
            </a:r>
            <a:r>
              <a:rPr lang="en-US" sz="1600" dirty="0" smtClean="0"/>
              <a:t> are associated with hemolytic </a:t>
            </a:r>
            <a:r>
              <a:rPr lang="en-US" sz="1600" dirty="0" err="1" smtClean="0"/>
              <a:t>anemias</a:t>
            </a:r>
            <a:r>
              <a:rPr lang="en-US" sz="1600" dirty="0" smtClean="0"/>
              <a:t> due to immune disease or fragmentation. The </a:t>
            </a:r>
            <a:r>
              <a:rPr lang="en-US" sz="1600" dirty="0" err="1" smtClean="0"/>
              <a:t>polychromatophilic</a:t>
            </a:r>
            <a:r>
              <a:rPr lang="en-US" sz="1600" dirty="0" smtClean="0"/>
              <a:t> RBC with a rod- shaped area of central pallor (arrow) is a </a:t>
            </a:r>
            <a:r>
              <a:rPr lang="en-US" sz="1600" dirty="0" err="1" smtClean="0"/>
              <a:t>stomatocyte</a:t>
            </a:r>
            <a:r>
              <a:rPr lang="en-US" sz="1600" dirty="0" smtClean="0"/>
              <a:t> </a:t>
            </a:r>
            <a:endParaRPr lang="en-US" sz="16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286000" y="762000"/>
            <a:ext cx="5715000"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8" name="Picture 6" descr="http://photos-h.ak.fbcdn.net/hphotos-ak-ash1/hs280.ash1/20757_106350802713992_100000172194326_173144_1559981_n.jpg">
            <a:hlinkClick r:id="rId2"/>
          </p:cNvPr>
          <p:cNvPicPr>
            <a:picLocks noChangeAspect="1" noChangeArrowheads="1"/>
          </p:cNvPicPr>
          <p:nvPr/>
        </p:nvPicPr>
        <p:blipFill>
          <a:blip r:embed="rId3" cstate="print"/>
          <a:srcRect/>
          <a:stretch>
            <a:fillRect/>
          </a:stretch>
        </p:blipFill>
        <p:spPr bwMode="auto">
          <a:xfrm>
            <a:off x="152400" y="3733800"/>
            <a:ext cx="4439055" cy="2819400"/>
          </a:xfrm>
          <a:prstGeom prst="rect">
            <a:avLst/>
          </a:prstGeom>
          <a:noFill/>
        </p:spPr>
      </p:pic>
      <p:pic>
        <p:nvPicPr>
          <p:cNvPr id="79876" name="Picture 4" descr="http://hphotos-snc3.fbcdn.net/hs180.snc3/20757_106350759380663_100000172194326_173143_2929500_n.jpg">
            <a:hlinkClick r:id="rId2"/>
          </p:cNvPr>
          <p:cNvPicPr>
            <a:picLocks noChangeAspect="1" noChangeArrowheads="1"/>
          </p:cNvPicPr>
          <p:nvPr/>
        </p:nvPicPr>
        <p:blipFill>
          <a:blip r:embed="rId4" cstate="print"/>
          <a:srcRect/>
          <a:stretch>
            <a:fillRect/>
          </a:stretch>
        </p:blipFill>
        <p:spPr bwMode="auto">
          <a:xfrm>
            <a:off x="4648200" y="381000"/>
            <a:ext cx="4229100" cy="3171826"/>
          </a:xfrm>
          <a:prstGeom prst="rect">
            <a:avLst/>
          </a:prstGeom>
          <a:noFill/>
        </p:spPr>
      </p:pic>
      <p:pic>
        <p:nvPicPr>
          <p:cNvPr id="79874" name="Picture 2" descr="http://photos-b.ak.fbcdn.net/hphotos-ak-ash1/hs280.ash1/20757_106350899380649_100000172194326_173145_2499869_n.jpg">
            <a:hlinkClick r:id="rId5"/>
          </p:cNvPr>
          <p:cNvPicPr>
            <a:picLocks noChangeAspect="1" noChangeArrowheads="1"/>
          </p:cNvPicPr>
          <p:nvPr/>
        </p:nvPicPr>
        <p:blipFill>
          <a:blip r:embed="rId6" cstate="print"/>
          <a:srcRect/>
          <a:stretch>
            <a:fillRect/>
          </a:stretch>
        </p:blipFill>
        <p:spPr bwMode="auto">
          <a:xfrm>
            <a:off x="381000" y="381000"/>
            <a:ext cx="4114800" cy="3086101"/>
          </a:xfrm>
          <a:prstGeom prst="rect">
            <a:avLst/>
          </a:prstGeom>
          <a:noFill/>
        </p:spPr>
      </p:pic>
      <p:sp>
        <p:nvSpPr>
          <p:cNvPr id="7" name="TextBox 6"/>
          <p:cNvSpPr txBox="1"/>
          <p:nvPr/>
        </p:nvSpPr>
        <p:spPr>
          <a:xfrm>
            <a:off x="5638800" y="4343400"/>
            <a:ext cx="2590800" cy="954107"/>
          </a:xfrm>
          <a:prstGeom prst="rect">
            <a:avLst/>
          </a:prstGeom>
          <a:noFill/>
        </p:spPr>
        <p:txBody>
          <a:bodyPr wrap="square" rtlCol="0">
            <a:spAutoFit/>
          </a:bodyPr>
          <a:lstStyle/>
          <a:p>
            <a:r>
              <a:rPr lang="en-US" sz="2800" dirty="0" err="1" smtClean="0"/>
              <a:t>Raao</a:t>
            </a:r>
            <a:r>
              <a:rPr lang="en-US" sz="2800" dirty="0" smtClean="0"/>
              <a:t>, Beau &amp; </a:t>
            </a:r>
            <a:r>
              <a:rPr lang="en-US" sz="2800" dirty="0" err="1" smtClean="0"/>
              <a:t>Meeah</a:t>
            </a:r>
            <a:endParaRPr lang="en-US"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52400"/>
            <a:ext cx="6316662" cy="1143000"/>
          </a:xfrm>
        </p:spPr>
        <p:txBody>
          <a:bodyPr/>
          <a:lstStyle/>
          <a:p>
            <a:r>
              <a:rPr lang="en-US" dirty="0" err="1" smtClean="0">
                <a:solidFill>
                  <a:srgbClr val="FF0000"/>
                </a:solidFill>
              </a:rPr>
              <a:t>Poikilocytosis</a:t>
            </a:r>
            <a:endParaRPr lang="en-US" dirty="0">
              <a:solidFill>
                <a:srgbClr val="FF0000"/>
              </a:solidFill>
            </a:endParaRPr>
          </a:p>
        </p:txBody>
      </p:sp>
      <p:sp>
        <p:nvSpPr>
          <p:cNvPr id="3" name="Content Placeholder 2"/>
          <p:cNvSpPr>
            <a:spLocks noGrp="1"/>
          </p:cNvSpPr>
          <p:nvPr>
            <p:ph idx="1"/>
          </p:nvPr>
        </p:nvSpPr>
        <p:spPr>
          <a:xfrm>
            <a:off x="1952625" y="1447800"/>
            <a:ext cx="7191375" cy="4525963"/>
          </a:xfrm>
        </p:spPr>
        <p:txBody>
          <a:bodyPr/>
          <a:lstStyle/>
          <a:p>
            <a:r>
              <a:rPr lang="en-US" dirty="0" smtClean="0"/>
              <a:t>Variations in the shapes of RBCs</a:t>
            </a:r>
          </a:p>
          <a:p>
            <a:pPr>
              <a:buNone/>
            </a:pPr>
            <a:r>
              <a:rPr lang="en-US" dirty="0" smtClean="0"/>
              <a:t>	</a:t>
            </a:r>
            <a:r>
              <a:rPr lang="en-US" i="1" dirty="0" smtClean="0"/>
              <a:t>(</a:t>
            </a:r>
            <a:r>
              <a:rPr lang="en-US" i="1" dirty="0" err="1" smtClean="0"/>
              <a:t>poikil</a:t>
            </a:r>
            <a:r>
              <a:rPr lang="en-US" i="1" dirty="0" smtClean="0"/>
              <a:t> ~ irregular)</a:t>
            </a:r>
          </a:p>
          <a:p>
            <a:r>
              <a:rPr lang="en-US" dirty="0" smtClean="0"/>
              <a:t>A </a:t>
            </a:r>
            <a:r>
              <a:rPr lang="en-US" dirty="0" smtClean="0"/>
              <a:t>general term to encompass nondescript variations in shapes of erythrocytes that are scattered throughout the blood </a:t>
            </a:r>
            <a:r>
              <a:rPr lang="en-US" dirty="0" smtClean="0"/>
              <a:t>film.</a:t>
            </a:r>
          </a:p>
          <a:p>
            <a:r>
              <a:rPr lang="en-US" dirty="0" smtClean="0"/>
              <a:t>Term does not suggest a specific diagnosis.</a:t>
            </a:r>
            <a:endParaRPr lang="en-US" dirty="0" smtClean="0"/>
          </a:p>
          <a:p>
            <a:pPr>
              <a:buNone/>
            </a:pP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200400" y="4191000"/>
            <a:ext cx="3467100" cy="2288286"/>
          </a:xfrm>
          <a:prstGeom prst="rect">
            <a:avLst/>
          </a:prstGeom>
          <a:noFill/>
          <a:ln w="9525">
            <a:noFill/>
            <a:miter lim="800000"/>
            <a:headEnd/>
            <a:tailEnd/>
          </a:ln>
        </p:spPr>
      </p:pic>
      <p:sp>
        <p:nvSpPr>
          <p:cNvPr id="5" name="TextBox 4"/>
          <p:cNvSpPr txBox="1"/>
          <p:nvPr/>
        </p:nvSpPr>
        <p:spPr>
          <a:xfrm>
            <a:off x="6934200" y="4343400"/>
            <a:ext cx="2209800" cy="1477328"/>
          </a:xfrm>
          <a:prstGeom prst="rect">
            <a:avLst/>
          </a:prstGeom>
          <a:noFill/>
        </p:spPr>
        <p:txBody>
          <a:bodyPr wrap="square" rtlCol="0">
            <a:spAutoFit/>
          </a:bodyPr>
          <a:lstStyle/>
          <a:p>
            <a:r>
              <a:rPr lang="en-US" u="sng" dirty="0" smtClean="0"/>
              <a:t>Note</a:t>
            </a:r>
            <a:r>
              <a:rPr lang="en-US" dirty="0" smtClean="0"/>
              <a:t>: </a:t>
            </a:r>
            <a:r>
              <a:rPr lang="en-US" dirty="0" err="1" smtClean="0"/>
              <a:t>poikilocytosis</a:t>
            </a:r>
            <a:r>
              <a:rPr lang="en-US" dirty="0" smtClean="0"/>
              <a:t>, </a:t>
            </a:r>
            <a:r>
              <a:rPr lang="en-US" dirty="0" err="1" smtClean="0"/>
              <a:t>anisocytosis</a:t>
            </a:r>
            <a:r>
              <a:rPr lang="en-US" dirty="0" smtClean="0"/>
              <a:t>, and </a:t>
            </a:r>
            <a:r>
              <a:rPr lang="en-US" dirty="0" err="1" smtClean="0"/>
              <a:t>polychromasia</a:t>
            </a:r>
            <a:r>
              <a:rPr lang="en-US" dirty="0" smtClean="0"/>
              <a:t> are present on this slide</a:t>
            </a:r>
            <a:endParaRPr lang="en-US" u="sng"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6316662" cy="1143000"/>
          </a:xfrm>
        </p:spPr>
        <p:txBody>
          <a:bodyPr/>
          <a:lstStyle/>
          <a:p>
            <a:r>
              <a:rPr lang="en-US" dirty="0" err="1" smtClean="0">
                <a:solidFill>
                  <a:srgbClr val="FF0000"/>
                </a:solidFill>
              </a:rPr>
              <a:t>Schistocytes</a:t>
            </a:r>
            <a:endParaRPr lang="en-US" dirty="0">
              <a:solidFill>
                <a:srgbClr val="FF0000"/>
              </a:solidFill>
            </a:endParaRPr>
          </a:p>
        </p:txBody>
      </p:sp>
      <p:sp>
        <p:nvSpPr>
          <p:cNvPr id="3" name="Content Placeholder 2"/>
          <p:cNvSpPr>
            <a:spLocks noGrp="1"/>
          </p:cNvSpPr>
          <p:nvPr>
            <p:ph idx="1"/>
          </p:nvPr>
        </p:nvSpPr>
        <p:spPr>
          <a:xfrm>
            <a:off x="2667000" y="990600"/>
            <a:ext cx="6326187" cy="4525963"/>
          </a:xfrm>
        </p:spPr>
        <p:txBody>
          <a:bodyPr/>
          <a:lstStyle/>
          <a:p>
            <a:r>
              <a:rPr lang="en-US" dirty="0" smtClean="0"/>
              <a:t>RBC fragments resulting from shearing of red blood cell by </a:t>
            </a:r>
            <a:r>
              <a:rPr lang="en-US" u="sng" dirty="0" smtClean="0"/>
              <a:t>intravascular trauma</a:t>
            </a:r>
            <a:r>
              <a:rPr lang="en-US" dirty="0" smtClean="0"/>
              <a:t>.</a:t>
            </a:r>
          </a:p>
          <a:p>
            <a:r>
              <a:rPr lang="en-US" dirty="0" smtClean="0"/>
              <a:t>May be seen with </a:t>
            </a:r>
            <a:r>
              <a:rPr lang="en-US" u="sng" dirty="0" smtClean="0"/>
              <a:t>Disseminated Intravascular </a:t>
            </a:r>
            <a:r>
              <a:rPr lang="en-US" u="sng" dirty="0" err="1" smtClean="0"/>
              <a:t>Coagulopathy</a:t>
            </a:r>
            <a:r>
              <a:rPr lang="en-US" dirty="0" smtClean="0"/>
              <a:t> (DIC) or with </a:t>
            </a:r>
            <a:r>
              <a:rPr lang="en-US" u="sng" dirty="0" smtClean="0"/>
              <a:t>iron deficiency</a:t>
            </a:r>
          </a:p>
          <a:p>
            <a:r>
              <a:rPr lang="en-US" dirty="0" smtClean="0"/>
              <a:t>Expect to also see </a:t>
            </a:r>
            <a:r>
              <a:rPr lang="en-US" u="sng" dirty="0" smtClean="0"/>
              <a:t>thrombocytopenia</a:t>
            </a:r>
            <a:r>
              <a:rPr lang="en-US" dirty="0" smtClean="0"/>
              <a:t> on blood film of animals with DIC</a:t>
            </a:r>
          </a:p>
        </p:txBody>
      </p:sp>
      <p:pic>
        <p:nvPicPr>
          <p:cNvPr id="11266" name="Picture 2"/>
          <p:cNvPicPr>
            <a:picLocks noChangeAspect="1" noChangeArrowheads="1"/>
          </p:cNvPicPr>
          <p:nvPr/>
        </p:nvPicPr>
        <p:blipFill>
          <a:blip r:embed="rId2" cstate="print"/>
          <a:srcRect/>
          <a:stretch>
            <a:fillRect/>
          </a:stretch>
        </p:blipFill>
        <p:spPr bwMode="auto">
          <a:xfrm>
            <a:off x="838200" y="4038600"/>
            <a:ext cx="3952875" cy="2606654"/>
          </a:xfrm>
          <a:prstGeom prst="rect">
            <a:avLst/>
          </a:prstGeom>
          <a:noFill/>
          <a:ln w="9525">
            <a:noFill/>
            <a:miter lim="800000"/>
            <a:headEnd/>
            <a:tailEnd/>
          </a:ln>
        </p:spPr>
      </p:pic>
      <p:sp>
        <p:nvSpPr>
          <p:cNvPr id="5" name="Rectangle 4"/>
          <p:cNvSpPr/>
          <p:nvPr/>
        </p:nvSpPr>
        <p:spPr>
          <a:xfrm>
            <a:off x="4953000" y="4343400"/>
            <a:ext cx="3962400" cy="1815882"/>
          </a:xfrm>
          <a:prstGeom prst="rect">
            <a:avLst/>
          </a:prstGeom>
        </p:spPr>
        <p:txBody>
          <a:bodyPr wrap="square">
            <a:spAutoFit/>
          </a:bodyPr>
          <a:lstStyle/>
          <a:p>
            <a:r>
              <a:rPr lang="en-US" sz="1400" dirty="0" smtClean="0"/>
              <a:t>Canine blood. </a:t>
            </a:r>
            <a:r>
              <a:rPr lang="en-US" sz="1400" dirty="0" err="1" smtClean="0"/>
              <a:t>Schistocytes</a:t>
            </a:r>
            <a:r>
              <a:rPr lang="en-US" sz="1400" dirty="0" smtClean="0"/>
              <a:t>. Fragmentation of RBCs results in the formation of </a:t>
            </a:r>
            <a:r>
              <a:rPr lang="en-US" sz="1400" dirty="0" err="1" smtClean="0"/>
              <a:t>schistocytes</a:t>
            </a:r>
            <a:r>
              <a:rPr lang="en-US" sz="1400" dirty="0" smtClean="0"/>
              <a:t>. These cells are formed when RBCs are sheared by convoluted vascular channels, intravascular fibrin deposition, or excessive turbulence. The RBCs have sharp cuts in the cell margin that produce membrane tags and cells that have a helmet shape</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6316662" cy="1143000"/>
          </a:xfrm>
        </p:spPr>
        <p:txBody>
          <a:bodyPr/>
          <a:lstStyle/>
          <a:p>
            <a:pPr algn="ctr"/>
            <a:r>
              <a:rPr lang="en-US" sz="4000" b="1" dirty="0" smtClean="0">
                <a:solidFill>
                  <a:srgbClr val="FF0000"/>
                </a:solidFill>
              </a:rPr>
              <a:t>Plasma</a:t>
            </a:r>
            <a:endParaRPr lang="en-US" sz="4000" b="1" dirty="0">
              <a:solidFill>
                <a:srgbClr val="FF0000"/>
              </a:solidFill>
            </a:endParaRPr>
          </a:p>
        </p:txBody>
      </p:sp>
      <p:sp>
        <p:nvSpPr>
          <p:cNvPr id="3" name="Content Placeholder 2"/>
          <p:cNvSpPr>
            <a:spLocks noGrp="1"/>
          </p:cNvSpPr>
          <p:nvPr>
            <p:ph idx="1"/>
          </p:nvPr>
        </p:nvSpPr>
        <p:spPr>
          <a:xfrm>
            <a:off x="2362200" y="3200400"/>
            <a:ext cx="6326187" cy="3352800"/>
          </a:xfrm>
        </p:spPr>
        <p:txBody>
          <a:bodyPr numCol="2"/>
          <a:lstStyle/>
          <a:p>
            <a:pPr lvl="1">
              <a:buNone/>
            </a:pPr>
            <a:endParaRPr lang="en-US" dirty="0" smtClean="0"/>
          </a:p>
          <a:p>
            <a:pPr lvl="1"/>
            <a:r>
              <a:rPr lang="en-US" dirty="0" smtClean="0"/>
              <a:t>Carbohydrates</a:t>
            </a:r>
          </a:p>
          <a:p>
            <a:pPr lvl="1"/>
            <a:r>
              <a:rPr lang="en-US" dirty="0" smtClean="0"/>
              <a:t>Vitamins</a:t>
            </a:r>
          </a:p>
          <a:p>
            <a:pPr lvl="1"/>
            <a:r>
              <a:rPr lang="en-US" dirty="0" smtClean="0"/>
              <a:t>Hormones*</a:t>
            </a:r>
          </a:p>
          <a:p>
            <a:pPr lvl="1"/>
            <a:r>
              <a:rPr lang="en-US" dirty="0" smtClean="0"/>
              <a:t>Enzymes</a:t>
            </a:r>
          </a:p>
          <a:p>
            <a:pPr lvl="1"/>
            <a:r>
              <a:rPr lang="en-US" dirty="0" smtClean="0"/>
              <a:t>Lipids</a:t>
            </a:r>
          </a:p>
          <a:p>
            <a:pPr lvl="1"/>
            <a:r>
              <a:rPr lang="en-US" dirty="0" smtClean="0"/>
              <a:t>Amino acids*</a:t>
            </a:r>
          </a:p>
          <a:p>
            <a:pPr lvl="1"/>
            <a:endParaRPr lang="en-US" dirty="0" smtClean="0"/>
          </a:p>
          <a:p>
            <a:pPr lvl="1"/>
            <a:endParaRPr lang="en-US" dirty="0" smtClean="0"/>
          </a:p>
          <a:p>
            <a:pPr lvl="1"/>
            <a:r>
              <a:rPr lang="en-US" dirty="0" smtClean="0"/>
              <a:t>Salts</a:t>
            </a:r>
          </a:p>
          <a:p>
            <a:pPr lvl="1"/>
            <a:r>
              <a:rPr lang="en-US" dirty="0" smtClean="0"/>
              <a:t>Gases</a:t>
            </a:r>
          </a:p>
          <a:p>
            <a:pPr lvl="1"/>
            <a:r>
              <a:rPr lang="en-US" dirty="0" smtClean="0"/>
              <a:t>Waste materials</a:t>
            </a:r>
          </a:p>
          <a:p>
            <a:pPr lvl="1"/>
            <a:r>
              <a:rPr lang="en-US" dirty="0" smtClean="0"/>
              <a:t>Antibodies*</a:t>
            </a:r>
          </a:p>
          <a:p>
            <a:pPr lvl="1"/>
            <a:r>
              <a:rPr lang="en-US" dirty="0" smtClean="0"/>
              <a:t>Other ions and molecules</a:t>
            </a:r>
            <a:endParaRPr lang="en-US" dirty="0"/>
          </a:p>
        </p:txBody>
      </p:sp>
      <p:sp>
        <p:nvSpPr>
          <p:cNvPr id="4" name="TextBox 3"/>
          <p:cNvSpPr txBox="1"/>
          <p:nvPr/>
        </p:nvSpPr>
        <p:spPr>
          <a:xfrm>
            <a:off x="2895600" y="1981200"/>
            <a:ext cx="5715000" cy="1384995"/>
          </a:xfrm>
          <a:prstGeom prst="rect">
            <a:avLst/>
          </a:prstGeom>
          <a:noFill/>
        </p:spPr>
        <p:txBody>
          <a:bodyPr wrap="square" rtlCol="0">
            <a:spAutoFit/>
          </a:bodyPr>
          <a:lstStyle/>
          <a:p>
            <a:r>
              <a:rPr lang="en-US" sz="2800" dirty="0" smtClean="0"/>
              <a:t>91% water</a:t>
            </a:r>
          </a:p>
          <a:p>
            <a:r>
              <a:rPr lang="en-US" sz="2800" dirty="0" smtClean="0"/>
              <a:t>  7% proteins</a:t>
            </a:r>
          </a:p>
          <a:p>
            <a:r>
              <a:rPr lang="en-US" sz="2800" dirty="0" smtClean="0"/>
              <a:t>  2% other dissolved solutes</a:t>
            </a:r>
          </a:p>
        </p:txBody>
      </p:sp>
      <p:pic>
        <p:nvPicPr>
          <p:cNvPr id="6146" name="Picture 2"/>
          <p:cNvPicPr>
            <a:picLocks noChangeAspect="1" noChangeArrowheads="1"/>
          </p:cNvPicPr>
          <p:nvPr/>
        </p:nvPicPr>
        <p:blipFill>
          <a:blip r:embed="rId2" cstate="print"/>
          <a:srcRect/>
          <a:stretch>
            <a:fillRect/>
          </a:stretch>
        </p:blipFill>
        <p:spPr bwMode="auto">
          <a:xfrm>
            <a:off x="5943600" y="762000"/>
            <a:ext cx="22288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7078662" cy="2514600"/>
          </a:xfrm>
        </p:spPr>
        <p:txBody>
          <a:bodyPr/>
          <a:lstStyle/>
          <a:p>
            <a:r>
              <a:rPr lang="en-US" sz="2000" i="1" dirty="0" smtClean="0">
                <a:solidFill>
                  <a:srgbClr val="FF0000"/>
                </a:solidFill>
              </a:rPr>
              <a:t/>
            </a:r>
            <a:br>
              <a:rPr lang="en-US" sz="2000" i="1" dirty="0" smtClean="0">
                <a:solidFill>
                  <a:srgbClr val="FF0000"/>
                </a:solidFill>
              </a:rPr>
            </a:br>
            <a:r>
              <a:rPr lang="en-US" sz="2000" i="1" dirty="0" smtClean="0">
                <a:solidFill>
                  <a:srgbClr val="FF0000"/>
                </a:solidFill>
              </a:rPr>
              <a:t/>
            </a:r>
            <a:br>
              <a:rPr lang="en-US" sz="2000" i="1" dirty="0" smtClean="0">
                <a:solidFill>
                  <a:srgbClr val="FF0000"/>
                </a:solidFill>
              </a:rPr>
            </a:br>
            <a:r>
              <a:rPr lang="en-US" sz="2000" i="1" dirty="0" smtClean="0">
                <a:solidFill>
                  <a:srgbClr val="FF0000"/>
                </a:solidFill>
              </a:rPr>
              <a:t/>
            </a:r>
            <a:br>
              <a:rPr lang="en-US" sz="2000" i="1" dirty="0" smtClean="0">
                <a:solidFill>
                  <a:srgbClr val="FF0000"/>
                </a:solidFill>
              </a:rPr>
            </a:br>
            <a:r>
              <a:rPr lang="en-US" sz="2000" dirty="0" smtClean="0"/>
              <a:t>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800" dirty="0" err="1" smtClean="0">
                <a:solidFill>
                  <a:srgbClr val="FF0000"/>
                </a:solidFill>
              </a:rPr>
              <a:t>Acanthocytes</a:t>
            </a:r>
            <a:r>
              <a:rPr lang="en-US" sz="2800" dirty="0" smtClean="0">
                <a:solidFill>
                  <a:srgbClr val="FF0000"/>
                </a:solidFill>
              </a:rPr>
              <a:t> </a:t>
            </a:r>
            <a:r>
              <a:rPr lang="en-US" sz="2800" i="1" dirty="0" smtClean="0">
                <a:solidFill>
                  <a:srgbClr val="FF0000"/>
                </a:solidFill>
              </a:rPr>
              <a:t>(“Spur Cells”) </a:t>
            </a:r>
            <a:r>
              <a:rPr lang="en-US" sz="2000" i="1" dirty="0" smtClean="0">
                <a:solidFill>
                  <a:srgbClr val="FF0000"/>
                </a:solidFill>
              </a:rPr>
              <a:t/>
            </a:r>
            <a:br>
              <a:rPr lang="en-US" sz="2000" i="1" dirty="0" smtClean="0">
                <a:solidFill>
                  <a:srgbClr val="FF0000"/>
                </a:solidFill>
              </a:rPr>
            </a:br>
            <a:r>
              <a:rPr lang="en-US" sz="2000" dirty="0" smtClean="0"/>
              <a:t>have irregular membrane projections of variable length and diameter with rounded tips. </a:t>
            </a:r>
            <a:r>
              <a:rPr lang="en-US" sz="2000" u="sng" dirty="0" smtClean="0"/>
              <a:t>Unevenly sized and spaced</a:t>
            </a:r>
            <a:r>
              <a:rPr lang="en-US" sz="2000" dirty="0" smtClean="0"/>
              <a:t/>
            </a:r>
            <a:br>
              <a:rPr lang="en-US" sz="2000" dirty="0" smtClean="0"/>
            </a:br>
            <a:r>
              <a:rPr lang="en-US" sz="800" dirty="0" smtClean="0"/>
              <a:t> </a:t>
            </a:r>
            <a:r>
              <a:rPr lang="en-US" sz="2000" dirty="0" smtClean="0"/>
              <a:t/>
            </a:r>
            <a:br>
              <a:rPr lang="en-US" sz="2000" dirty="0" smtClean="0"/>
            </a:br>
            <a:r>
              <a:rPr lang="en-US" sz="2000" dirty="0" smtClean="0"/>
              <a:t>May be seen in blood smear of </a:t>
            </a:r>
            <a:r>
              <a:rPr lang="en-US" sz="2000" u="sng" dirty="0" smtClean="0"/>
              <a:t>Cats with hepatic </a:t>
            </a:r>
            <a:r>
              <a:rPr lang="en-US" sz="2000" u="sng" dirty="0" err="1" smtClean="0"/>
              <a:t>lipidosis</a:t>
            </a:r>
            <a:r>
              <a:rPr lang="en-US" sz="2000" dirty="0" smtClean="0"/>
              <a:t>,  </a:t>
            </a:r>
            <a:r>
              <a:rPr lang="en-US" sz="2000" u="sng" dirty="0" smtClean="0"/>
              <a:t>Dogs with liver disease</a:t>
            </a:r>
            <a:r>
              <a:rPr lang="en-US" sz="2000" i="1" dirty="0" smtClean="0"/>
              <a:t> </a:t>
            </a:r>
            <a:r>
              <a:rPr lang="en-US" sz="2000" dirty="0" smtClean="0"/>
              <a:t>or </a:t>
            </a:r>
            <a:r>
              <a:rPr lang="en-US" sz="2000" u="sng" dirty="0" err="1" smtClean="0"/>
              <a:t>hemangiosarcoma</a:t>
            </a:r>
            <a:r>
              <a:rPr lang="en-US" sz="2000" u="sng" dirty="0" smtClean="0"/>
              <a:t> of the liver</a:t>
            </a:r>
            <a:br>
              <a:rPr lang="en-US" sz="2000" u="sng" dirty="0" smtClean="0"/>
            </a:br>
            <a:r>
              <a:rPr lang="en-US" sz="800" u="sng" dirty="0" smtClean="0"/>
              <a:t> </a:t>
            </a:r>
            <a:r>
              <a:rPr lang="en-US" dirty="0" smtClean="0">
                <a:solidFill>
                  <a:srgbClr val="FF0000"/>
                </a:solidFill>
              </a:rPr>
              <a:t/>
            </a:r>
            <a:br>
              <a:rPr lang="en-US" dirty="0" smtClean="0">
                <a:solidFill>
                  <a:srgbClr val="FF0000"/>
                </a:solidFill>
              </a:rPr>
            </a:br>
            <a:r>
              <a:rPr lang="en-US" sz="2000" dirty="0" smtClean="0">
                <a:solidFill>
                  <a:srgbClr val="FF0000"/>
                </a:solidFill>
              </a:rPr>
              <a:t>Represent </a:t>
            </a:r>
            <a:r>
              <a:rPr lang="en-US" sz="2000" u="sng" dirty="0" smtClean="0">
                <a:solidFill>
                  <a:srgbClr val="FF0000"/>
                </a:solidFill>
              </a:rPr>
              <a:t>in vivo</a:t>
            </a:r>
            <a:r>
              <a:rPr lang="en-US" sz="2000" dirty="0" smtClean="0">
                <a:solidFill>
                  <a:srgbClr val="FF0000"/>
                </a:solidFill>
              </a:rPr>
              <a:t> alteration rather than artifact.</a:t>
            </a:r>
            <a:r>
              <a:rPr lang="en-US" dirty="0" smtClean="0">
                <a:solidFill>
                  <a:srgbClr val="FF0000"/>
                </a:solidFill>
              </a:rPr>
              <a:t/>
            </a:r>
            <a:br>
              <a:rPr lang="en-US" dirty="0" smtClean="0">
                <a:solidFill>
                  <a:srgbClr val="FF0000"/>
                </a:solidFill>
              </a:rPr>
            </a:br>
            <a:endParaRPr lang="en-US" dirty="0">
              <a:solidFill>
                <a:srgbClr val="FF0000"/>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2362200" y="3048000"/>
            <a:ext cx="4673278" cy="3076575"/>
          </a:xfrm>
          <a:prstGeom prst="rect">
            <a:avLst/>
          </a:prstGeom>
          <a:noFill/>
          <a:ln w="9525">
            <a:noFill/>
            <a:miter lim="800000"/>
            <a:headEnd/>
            <a:tailEnd/>
          </a:ln>
        </p:spPr>
      </p:pic>
      <p:sp>
        <p:nvSpPr>
          <p:cNvPr id="5" name="Rectangle 4"/>
          <p:cNvSpPr/>
          <p:nvPr/>
        </p:nvSpPr>
        <p:spPr>
          <a:xfrm>
            <a:off x="2286000" y="6096000"/>
            <a:ext cx="4876800" cy="523220"/>
          </a:xfrm>
          <a:prstGeom prst="rect">
            <a:avLst/>
          </a:prstGeom>
        </p:spPr>
        <p:txBody>
          <a:bodyPr wrap="square">
            <a:spAutoFit/>
          </a:bodyPr>
          <a:lstStyle/>
          <a:p>
            <a:r>
              <a:rPr lang="en-US" sz="1400" dirty="0" smtClean="0"/>
              <a:t>Canine blood. </a:t>
            </a:r>
            <a:r>
              <a:rPr lang="en-US" sz="1400" dirty="0" err="1" smtClean="0"/>
              <a:t>acanthocytes</a:t>
            </a:r>
            <a:r>
              <a:rPr lang="en-US" sz="1400" dirty="0" smtClean="0"/>
              <a:t> (arrows). A few </a:t>
            </a:r>
            <a:r>
              <a:rPr lang="en-US" sz="1400" dirty="0" err="1" smtClean="0"/>
              <a:t>spherocytes</a:t>
            </a:r>
            <a:r>
              <a:rPr lang="en-US" sz="1400" dirty="0" smtClean="0"/>
              <a:t> are also noted. </a:t>
            </a:r>
            <a:endParaRPr lang="en-US"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Echinocytes</a:t>
            </a:r>
            <a:r>
              <a:rPr lang="en-US" dirty="0" smtClean="0">
                <a:solidFill>
                  <a:srgbClr val="FF0000"/>
                </a:solidFill>
              </a:rPr>
              <a:t> </a:t>
            </a:r>
            <a:r>
              <a:rPr lang="en-US" i="1" dirty="0" smtClean="0">
                <a:solidFill>
                  <a:srgbClr val="FF0000"/>
                </a:solidFill>
              </a:rPr>
              <a:t>“Burr Cells”</a:t>
            </a:r>
            <a:r>
              <a:rPr lang="en-US" dirty="0" smtClean="0"/>
              <a:t/>
            </a:r>
            <a:br>
              <a:rPr lang="en-US" dirty="0" smtClean="0"/>
            </a:br>
            <a:r>
              <a:rPr lang="en-US" sz="800" dirty="0" smtClean="0"/>
              <a:t> </a:t>
            </a:r>
            <a:r>
              <a:rPr lang="en-US" dirty="0" smtClean="0">
                <a:solidFill>
                  <a:srgbClr val="FF0000"/>
                </a:solidFill>
              </a:rPr>
              <a:t/>
            </a:r>
            <a:br>
              <a:rPr lang="en-US" dirty="0" smtClean="0">
                <a:solidFill>
                  <a:srgbClr val="FF0000"/>
                </a:solidFill>
              </a:rPr>
            </a:br>
            <a:r>
              <a:rPr lang="en-US" sz="1800" dirty="0" smtClean="0"/>
              <a:t>Result from ruptured cell membranes</a:t>
            </a:r>
            <a:endParaRPr lang="en-US" sz="2400" dirty="0">
              <a:solidFill>
                <a:srgbClr val="FF0000"/>
              </a:solidFill>
            </a:endParaRPr>
          </a:p>
        </p:txBody>
      </p:sp>
      <p:sp>
        <p:nvSpPr>
          <p:cNvPr id="3" name="Content Placeholder 2"/>
          <p:cNvSpPr>
            <a:spLocks noGrp="1"/>
          </p:cNvSpPr>
          <p:nvPr>
            <p:ph idx="1"/>
          </p:nvPr>
        </p:nvSpPr>
        <p:spPr>
          <a:xfrm>
            <a:off x="1905000" y="1600200"/>
            <a:ext cx="7115175" cy="4525963"/>
          </a:xfrm>
        </p:spPr>
        <p:txBody>
          <a:bodyPr/>
          <a:lstStyle/>
          <a:p>
            <a:r>
              <a:rPr lang="en-US" b="1" dirty="0" smtClean="0"/>
              <a:t>In-vivo</a:t>
            </a:r>
            <a:r>
              <a:rPr lang="en-US" dirty="0" smtClean="0"/>
              <a:t> change</a:t>
            </a:r>
          </a:p>
          <a:p>
            <a:r>
              <a:rPr lang="en-US" dirty="0" smtClean="0"/>
              <a:t>Appear elongated, ruffled, with relatively </a:t>
            </a:r>
            <a:r>
              <a:rPr lang="en-US" u="sng" dirty="0" smtClean="0"/>
              <a:t>evenly sized and spaced</a:t>
            </a:r>
            <a:r>
              <a:rPr lang="en-US" dirty="0" smtClean="0"/>
              <a:t>, short, blunt projections</a:t>
            </a:r>
          </a:p>
          <a:p>
            <a:r>
              <a:rPr lang="en-US" dirty="0" smtClean="0"/>
              <a:t>Associated with </a:t>
            </a:r>
            <a:r>
              <a:rPr lang="en-US" u="sng" dirty="0" smtClean="0"/>
              <a:t>renal disease</a:t>
            </a:r>
            <a:r>
              <a:rPr lang="en-US" dirty="0" smtClean="0"/>
              <a:t>, </a:t>
            </a:r>
            <a:r>
              <a:rPr lang="en-US" u="sng" dirty="0" err="1" smtClean="0"/>
              <a:t>lymphosarcoma</a:t>
            </a:r>
            <a:r>
              <a:rPr lang="en-US" dirty="0" smtClean="0"/>
              <a:t> or </a:t>
            </a:r>
            <a:r>
              <a:rPr lang="en-US" u="sng" dirty="0" smtClean="0"/>
              <a:t>rattlesnake </a:t>
            </a:r>
            <a:r>
              <a:rPr lang="en-US" u="sng" dirty="0" err="1" smtClean="0"/>
              <a:t>invenomation</a:t>
            </a:r>
            <a:r>
              <a:rPr lang="en-US" dirty="0" smtClean="0"/>
              <a:t> in dogs</a:t>
            </a:r>
          </a:p>
        </p:txBody>
      </p:sp>
      <p:sp>
        <p:nvSpPr>
          <p:cNvPr id="10241" name="Rectangle 1">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10246" name="Picture 6" descr="http://physics.fe.uni-lj.si/projects/ehino001.jpg"/>
          <p:cNvPicPr>
            <a:picLocks noChangeAspect="1" noChangeArrowheads="1"/>
          </p:cNvPicPr>
          <p:nvPr/>
        </p:nvPicPr>
        <p:blipFill>
          <a:blip r:embed="rId3" cstate="print"/>
          <a:srcRect/>
          <a:stretch>
            <a:fillRect/>
          </a:stretch>
        </p:blipFill>
        <p:spPr bwMode="auto">
          <a:xfrm>
            <a:off x="3810000" y="5410200"/>
            <a:ext cx="3200400" cy="1205151"/>
          </a:xfrm>
          <a:prstGeom prst="rect">
            <a:avLst/>
          </a:prstGeom>
          <a:noFill/>
        </p:spPr>
      </p:pic>
      <p:pic>
        <p:nvPicPr>
          <p:cNvPr id="10248" name="Picture 8" descr="http://www.som.tulane.edu/classware/pathology/Krause/AbnormalRBC/BurrCells.JPG"/>
          <p:cNvPicPr>
            <a:picLocks noChangeAspect="1" noChangeArrowheads="1"/>
          </p:cNvPicPr>
          <p:nvPr/>
        </p:nvPicPr>
        <p:blipFill>
          <a:blip r:embed="rId4" cstate="print"/>
          <a:srcRect/>
          <a:stretch>
            <a:fillRect/>
          </a:stretch>
        </p:blipFill>
        <p:spPr bwMode="auto">
          <a:xfrm>
            <a:off x="3810000" y="3733800"/>
            <a:ext cx="3152775" cy="182400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Echinocytes“Crenation</a:t>
            </a:r>
            <a:r>
              <a:rPr lang="en-US" dirty="0" smtClean="0">
                <a:solidFill>
                  <a:srgbClr val="FF0000"/>
                </a:solidFill>
              </a:rPr>
              <a:t>”</a:t>
            </a:r>
            <a:br>
              <a:rPr lang="en-US" dirty="0" smtClean="0">
                <a:solidFill>
                  <a:srgbClr val="FF0000"/>
                </a:solidFill>
              </a:rPr>
            </a:br>
            <a:r>
              <a:rPr lang="en-US" sz="800" dirty="0" smtClean="0">
                <a:solidFill>
                  <a:srgbClr val="FF0000"/>
                </a:solidFill>
              </a:rPr>
              <a:t> </a:t>
            </a:r>
            <a:r>
              <a:rPr lang="en-US" dirty="0" smtClean="0">
                <a:solidFill>
                  <a:srgbClr val="FF0000"/>
                </a:solidFill>
              </a:rPr>
              <a:t/>
            </a:r>
            <a:br>
              <a:rPr lang="en-US" dirty="0" smtClean="0">
                <a:solidFill>
                  <a:srgbClr val="FF0000"/>
                </a:solidFill>
              </a:rPr>
            </a:br>
            <a:r>
              <a:rPr lang="en-US" sz="1800" dirty="0" smtClean="0">
                <a:solidFill>
                  <a:srgbClr val="FFFFFF"/>
                </a:solidFill>
              </a:rPr>
              <a:t>Result from ruptured cell membranes</a:t>
            </a:r>
            <a:endParaRPr lang="en-US" dirty="0"/>
          </a:p>
        </p:txBody>
      </p:sp>
      <p:sp>
        <p:nvSpPr>
          <p:cNvPr id="3" name="Content Placeholder 2"/>
          <p:cNvSpPr>
            <a:spLocks noGrp="1"/>
          </p:cNvSpPr>
          <p:nvPr>
            <p:ph idx="1"/>
          </p:nvPr>
        </p:nvSpPr>
        <p:spPr>
          <a:xfrm>
            <a:off x="2055813" y="1447800"/>
            <a:ext cx="7088187" cy="4525963"/>
          </a:xfrm>
        </p:spPr>
        <p:txBody>
          <a:bodyPr/>
          <a:lstStyle/>
          <a:p>
            <a:r>
              <a:rPr lang="en-US" dirty="0" smtClean="0"/>
              <a:t>In-vitro Change</a:t>
            </a:r>
          </a:p>
          <a:p>
            <a:pPr lvl="1"/>
            <a:r>
              <a:rPr lang="en-US" sz="2000" dirty="0" err="1" smtClean="0"/>
              <a:t>Artifactual</a:t>
            </a:r>
            <a:endParaRPr lang="en-US" sz="2000" dirty="0" smtClean="0">
              <a:solidFill>
                <a:srgbClr val="FF0000"/>
              </a:solidFill>
            </a:endParaRPr>
          </a:p>
          <a:p>
            <a:pPr lvl="1"/>
            <a:r>
              <a:rPr lang="en-US" sz="2000" dirty="0" smtClean="0"/>
              <a:t>Slow drying of blood film</a:t>
            </a:r>
          </a:p>
          <a:p>
            <a:pPr lvl="1"/>
            <a:r>
              <a:rPr lang="en-US" sz="2000" dirty="0" err="1" smtClean="0"/>
              <a:t>Underfilling</a:t>
            </a:r>
            <a:r>
              <a:rPr lang="en-US" sz="2000" dirty="0" smtClean="0"/>
              <a:t> of EDTA tube</a:t>
            </a:r>
          </a:p>
          <a:p>
            <a:pPr lvl="1">
              <a:buNone/>
            </a:pPr>
            <a:endParaRPr lang="en-US" dirty="0"/>
          </a:p>
        </p:txBody>
      </p:sp>
      <p:sp>
        <p:nvSpPr>
          <p:cNvPr id="4" name="TextBox 3"/>
          <p:cNvSpPr txBox="1"/>
          <p:nvPr/>
        </p:nvSpPr>
        <p:spPr>
          <a:xfrm>
            <a:off x="7620000" y="152400"/>
            <a:ext cx="1219200" cy="3139321"/>
          </a:xfrm>
          <a:prstGeom prst="rect">
            <a:avLst/>
          </a:prstGeom>
          <a:noFill/>
        </p:spPr>
        <p:txBody>
          <a:bodyPr wrap="square" rtlCol="0">
            <a:spAutoFit/>
          </a:bodyPr>
          <a:lstStyle/>
          <a:p>
            <a:r>
              <a:rPr lang="en-US" dirty="0" smtClean="0"/>
              <a:t>*</a:t>
            </a:r>
            <a:r>
              <a:rPr lang="en-US" u="sng" dirty="0" smtClean="0"/>
              <a:t>Note</a:t>
            </a:r>
            <a:r>
              <a:rPr lang="en-US" dirty="0" smtClean="0"/>
              <a:t>: know difference between in-vivo (within the body) and       in-vitro (within glass)</a:t>
            </a:r>
            <a:endParaRPr lang="en-US" u="sng" dirty="0"/>
          </a:p>
        </p:txBody>
      </p:sp>
      <p:pic>
        <p:nvPicPr>
          <p:cNvPr id="9218" name="Picture 2" descr="Short regular membrane projections with sharp points represent..."/>
          <p:cNvPicPr>
            <a:picLocks noChangeAspect="1" noChangeArrowheads="1"/>
          </p:cNvPicPr>
          <p:nvPr/>
        </p:nvPicPr>
        <p:blipFill>
          <a:blip r:embed="rId2" cstate="print"/>
          <a:srcRect/>
          <a:stretch>
            <a:fillRect/>
          </a:stretch>
        </p:blipFill>
        <p:spPr bwMode="auto">
          <a:xfrm>
            <a:off x="5181600" y="3505200"/>
            <a:ext cx="3312122" cy="2202562"/>
          </a:xfrm>
          <a:prstGeom prst="rect">
            <a:avLst/>
          </a:prstGeom>
          <a:noFill/>
        </p:spPr>
      </p:pic>
      <p:sp>
        <p:nvSpPr>
          <p:cNvPr id="6" name="Rectangle 5"/>
          <p:cNvSpPr/>
          <p:nvPr/>
        </p:nvSpPr>
        <p:spPr>
          <a:xfrm>
            <a:off x="1981200" y="5867400"/>
            <a:ext cx="6477000" cy="738664"/>
          </a:xfrm>
          <a:prstGeom prst="rect">
            <a:avLst/>
          </a:prstGeom>
        </p:spPr>
        <p:txBody>
          <a:bodyPr wrap="square">
            <a:spAutoFit/>
          </a:bodyPr>
          <a:lstStyle/>
          <a:p>
            <a:r>
              <a:rPr lang="en-US" sz="1400" dirty="0" smtClean="0"/>
              <a:t>Relatively round, ruffled RBC with </a:t>
            </a:r>
            <a:r>
              <a:rPr lang="en-US" sz="1400" u="sng" dirty="0" smtClean="0"/>
              <a:t>sharp</a:t>
            </a:r>
            <a:r>
              <a:rPr lang="en-US" sz="1400" dirty="0" smtClean="0"/>
              <a:t>, </a:t>
            </a:r>
            <a:r>
              <a:rPr lang="en-US" sz="1400" u="sng" dirty="0" smtClean="0"/>
              <a:t>evenly spaced</a:t>
            </a:r>
            <a:r>
              <a:rPr lang="en-US" sz="1400" dirty="0" smtClean="0"/>
              <a:t> </a:t>
            </a:r>
            <a:r>
              <a:rPr lang="en-US" sz="1400" dirty="0" err="1" smtClean="0"/>
              <a:t>spicules</a:t>
            </a:r>
            <a:r>
              <a:rPr lang="en-US" sz="1400" dirty="0" smtClean="0"/>
              <a:t> (commonly seen around edge of cell) represent an </a:t>
            </a:r>
            <a:r>
              <a:rPr lang="en-US" sz="1400" u="sng" dirty="0" smtClean="0"/>
              <a:t>artifact</a:t>
            </a:r>
            <a:r>
              <a:rPr lang="en-US" sz="1400" dirty="0" smtClean="0"/>
              <a:t> in RBC morphology called </a:t>
            </a:r>
            <a:r>
              <a:rPr lang="en-US" sz="1400" b="1" dirty="0" smtClean="0"/>
              <a:t>crenation</a:t>
            </a:r>
            <a:r>
              <a:rPr lang="en-US" sz="1400" dirty="0" smtClean="0"/>
              <a:t>. *Usually affects all RBCs on entire film or in given area on the film. </a:t>
            </a:r>
            <a:endParaRPr lang="en-US" sz="1400" dirty="0"/>
          </a:p>
        </p:txBody>
      </p:sp>
      <p:pic>
        <p:nvPicPr>
          <p:cNvPr id="9220" name="Picture 4" descr="http://www.vet.uga.edu/vpp/clerk/Stello/Fig3b.jpg"/>
          <p:cNvPicPr>
            <a:picLocks noChangeAspect="1" noChangeArrowheads="1"/>
          </p:cNvPicPr>
          <p:nvPr/>
        </p:nvPicPr>
        <p:blipFill>
          <a:blip r:embed="rId3" cstate="print"/>
          <a:srcRect/>
          <a:stretch>
            <a:fillRect/>
          </a:stretch>
        </p:blipFill>
        <p:spPr bwMode="auto">
          <a:xfrm>
            <a:off x="2133600" y="3505200"/>
            <a:ext cx="2775359" cy="212407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Drepanocytes</a:t>
            </a:r>
            <a:r>
              <a:rPr lang="en-US" dirty="0" smtClean="0">
                <a:solidFill>
                  <a:srgbClr val="FF0000"/>
                </a:solidFill>
              </a:rPr>
              <a:t>  </a:t>
            </a:r>
            <a:r>
              <a:rPr lang="en-US" i="1" dirty="0" smtClean="0">
                <a:solidFill>
                  <a:srgbClr val="FF0000"/>
                </a:solidFill>
              </a:rPr>
              <a:t>“Sickle Cells”</a:t>
            </a:r>
            <a:endParaRPr lang="en-US" dirty="0">
              <a:solidFill>
                <a:srgbClr val="FF0000"/>
              </a:solidFill>
            </a:endParaRPr>
          </a:p>
        </p:txBody>
      </p:sp>
      <p:sp>
        <p:nvSpPr>
          <p:cNvPr id="3" name="Content Placeholder 2"/>
          <p:cNvSpPr>
            <a:spLocks noGrp="1"/>
          </p:cNvSpPr>
          <p:nvPr>
            <p:ph idx="1"/>
          </p:nvPr>
        </p:nvSpPr>
        <p:spPr/>
        <p:txBody>
          <a:bodyPr/>
          <a:lstStyle/>
          <a:p>
            <a:r>
              <a:rPr lang="en-US" u="sng" dirty="0" smtClean="0"/>
              <a:t>Crescent shaped</a:t>
            </a:r>
            <a:r>
              <a:rPr lang="en-US" dirty="0" smtClean="0"/>
              <a:t> with pointed ends</a:t>
            </a:r>
          </a:p>
          <a:p>
            <a:r>
              <a:rPr lang="en-US" dirty="0" smtClean="0"/>
              <a:t>Result of </a:t>
            </a:r>
            <a:r>
              <a:rPr lang="en-US" u="sng" dirty="0" smtClean="0"/>
              <a:t>alteration in hemoglobin</a:t>
            </a:r>
            <a:r>
              <a:rPr lang="en-US" dirty="0" smtClean="0"/>
              <a:t> due to </a:t>
            </a:r>
            <a:r>
              <a:rPr lang="en-US" u="sng" dirty="0" smtClean="0"/>
              <a:t>low oxygen tension</a:t>
            </a:r>
          </a:p>
          <a:p>
            <a:r>
              <a:rPr lang="en-US" dirty="0" smtClean="0"/>
              <a:t>Normal finding in deer, Angora goat, and some sheep</a:t>
            </a:r>
          </a:p>
          <a:p>
            <a:pPr>
              <a:buNone/>
            </a:pPr>
            <a:endParaRPr lang="en-US" dirty="0"/>
          </a:p>
        </p:txBody>
      </p:sp>
      <p:pic>
        <p:nvPicPr>
          <p:cNvPr id="59394" name="Picture 2" descr="http://www.bls-expert.jp/hematology/text_fig/drepanocyte002.jpg"/>
          <p:cNvPicPr>
            <a:picLocks noChangeAspect="1" noChangeArrowheads="1"/>
          </p:cNvPicPr>
          <p:nvPr/>
        </p:nvPicPr>
        <p:blipFill>
          <a:blip r:embed="rId2" cstate="print"/>
          <a:srcRect/>
          <a:stretch>
            <a:fillRect/>
          </a:stretch>
        </p:blipFill>
        <p:spPr bwMode="auto">
          <a:xfrm>
            <a:off x="3810000" y="3733800"/>
            <a:ext cx="3914775" cy="290512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338" y="-228600"/>
            <a:ext cx="6316662" cy="1143000"/>
          </a:xfrm>
        </p:spPr>
        <p:txBody>
          <a:bodyPr/>
          <a:lstStyle/>
          <a:p>
            <a:r>
              <a:rPr lang="en-US" dirty="0" err="1" smtClean="0">
                <a:solidFill>
                  <a:srgbClr val="FF0000"/>
                </a:solidFill>
              </a:rPr>
              <a:t>Keratocytes</a:t>
            </a:r>
            <a:r>
              <a:rPr lang="en-US" dirty="0" smtClean="0">
                <a:solidFill>
                  <a:srgbClr val="FF0000"/>
                </a:solidFill>
              </a:rPr>
              <a:t>  </a:t>
            </a:r>
            <a:r>
              <a:rPr lang="en-US" i="1" dirty="0" smtClean="0">
                <a:solidFill>
                  <a:srgbClr val="FF0000"/>
                </a:solidFill>
              </a:rPr>
              <a:t>“Helmet cell”</a:t>
            </a:r>
            <a:endParaRPr lang="en-US" dirty="0">
              <a:solidFill>
                <a:srgbClr val="FF0000"/>
              </a:solidFill>
            </a:endParaRPr>
          </a:p>
        </p:txBody>
      </p:sp>
      <p:sp>
        <p:nvSpPr>
          <p:cNvPr id="3" name="Content Placeholder 2"/>
          <p:cNvSpPr>
            <a:spLocks noGrp="1"/>
          </p:cNvSpPr>
          <p:nvPr>
            <p:ph idx="1"/>
          </p:nvPr>
        </p:nvSpPr>
        <p:spPr>
          <a:xfrm>
            <a:off x="2667000" y="1219200"/>
            <a:ext cx="6326187" cy="4525963"/>
          </a:xfrm>
        </p:spPr>
        <p:txBody>
          <a:bodyPr/>
          <a:lstStyle/>
          <a:p>
            <a:r>
              <a:rPr lang="en-US" dirty="0" smtClean="0"/>
              <a:t>Also called </a:t>
            </a:r>
            <a:r>
              <a:rPr lang="en-US" b="1" dirty="0" smtClean="0"/>
              <a:t>“Blister cells” </a:t>
            </a:r>
            <a:r>
              <a:rPr lang="en-US" dirty="0" smtClean="0"/>
              <a:t>or </a:t>
            </a:r>
            <a:r>
              <a:rPr lang="en-US" b="1" dirty="0" smtClean="0"/>
              <a:t>“Bite cells”</a:t>
            </a:r>
          </a:p>
          <a:p>
            <a:r>
              <a:rPr lang="en-US" dirty="0" smtClean="0"/>
              <a:t>Presence of </a:t>
            </a:r>
            <a:r>
              <a:rPr lang="en-US" dirty="0" err="1" smtClean="0"/>
              <a:t>keratocytes</a:t>
            </a:r>
            <a:r>
              <a:rPr lang="en-US" dirty="0" smtClean="0"/>
              <a:t> has been associated with </a:t>
            </a:r>
            <a:r>
              <a:rPr lang="en-US" u="sng" dirty="0" err="1" smtClean="0"/>
              <a:t>hemangiosarcoma</a:t>
            </a:r>
            <a:r>
              <a:rPr lang="en-US" dirty="0" smtClean="0"/>
              <a:t>, </a:t>
            </a:r>
            <a:r>
              <a:rPr lang="en-US" u="sng" dirty="0" err="1" smtClean="0"/>
              <a:t>neoplasia</a:t>
            </a:r>
            <a:r>
              <a:rPr lang="en-US" dirty="0" smtClean="0"/>
              <a:t>, </a:t>
            </a:r>
            <a:r>
              <a:rPr lang="en-US" u="sng" dirty="0" err="1" smtClean="0"/>
              <a:t>glomerulonephritis</a:t>
            </a:r>
            <a:r>
              <a:rPr lang="en-US" dirty="0" smtClean="0"/>
              <a:t>, and </a:t>
            </a:r>
            <a:r>
              <a:rPr lang="en-US" u="sng" dirty="0" smtClean="0"/>
              <a:t>various hepatic diseases</a:t>
            </a:r>
            <a:r>
              <a:rPr lang="en-US" dirty="0" smtClean="0"/>
              <a:t>.</a:t>
            </a:r>
          </a:p>
          <a:p>
            <a:pPr lvl="1"/>
            <a:endParaRPr lang="en-US" dirty="0"/>
          </a:p>
        </p:txBody>
      </p:sp>
      <p:pic>
        <p:nvPicPr>
          <p:cNvPr id="60418" name="Picture 2" descr="http://www.nejm.org/slideshows/2005/20050804/images/s5.jpg"/>
          <p:cNvPicPr>
            <a:picLocks noChangeAspect="1" noChangeArrowheads="1"/>
          </p:cNvPicPr>
          <p:nvPr/>
        </p:nvPicPr>
        <p:blipFill>
          <a:blip r:embed="rId2" cstate="print"/>
          <a:srcRect/>
          <a:stretch>
            <a:fillRect/>
          </a:stretch>
        </p:blipFill>
        <p:spPr bwMode="auto">
          <a:xfrm>
            <a:off x="1524000" y="3657600"/>
            <a:ext cx="3333750" cy="2571750"/>
          </a:xfrm>
          <a:prstGeom prst="rect">
            <a:avLst/>
          </a:prstGeom>
          <a:noFill/>
        </p:spPr>
      </p:pic>
      <p:pic>
        <p:nvPicPr>
          <p:cNvPr id="60420" name="Picture 4" descr="http://www.vet.uga.edu/vpp/CLERK/boggs/Fig1.jpg"/>
          <p:cNvPicPr>
            <a:picLocks noChangeAspect="1" noChangeArrowheads="1"/>
          </p:cNvPicPr>
          <p:nvPr/>
        </p:nvPicPr>
        <p:blipFill>
          <a:blip r:embed="rId3" cstate="print"/>
          <a:srcRect/>
          <a:stretch>
            <a:fillRect/>
          </a:stretch>
        </p:blipFill>
        <p:spPr bwMode="auto">
          <a:xfrm>
            <a:off x="5105400" y="3657600"/>
            <a:ext cx="3442500" cy="257175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338" y="-152400"/>
            <a:ext cx="6316662" cy="1143000"/>
          </a:xfrm>
        </p:spPr>
        <p:txBody>
          <a:bodyPr/>
          <a:lstStyle/>
          <a:p>
            <a:r>
              <a:rPr lang="en-US" dirty="0" err="1" smtClean="0">
                <a:solidFill>
                  <a:srgbClr val="FF0000"/>
                </a:solidFill>
              </a:rPr>
              <a:t>Keratocytes</a:t>
            </a:r>
            <a:r>
              <a:rPr lang="en-US" dirty="0" smtClean="0">
                <a:solidFill>
                  <a:srgbClr val="FF0000"/>
                </a:solidFill>
              </a:rPr>
              <a:t> (continued)</a:t>
            </a:r>
            <a:endParaRPr lang="en-US" dirty="0">
              <a:solidFill>
                <a:srgbClr val="FF0000"/>
              </a:solidFill>
            </a:endParaRPr>
          </a:p>
        </p:txBody>
      </p:sp>
      <p:sp>
        <p:nvSpPr>
          <p:cNvPr id="3" name="Content Placeholder 2"/>
          <p:cNvSpPr>
            <a:spLocks noGrp="1"/>
          </p:cNvSpPr>
          <p:nvPr>
            <p:ph idx="1"/>
          </p:nvPr>
        </p:nvSpPr>
        <p:spPr>
          <a:xfrm>
            <a:off x="2028825" y="1066800"/>
            <a:ext cx="7115175" cy="4525963"/>
          </a:xfrm>
        </p:spPr>
        <p:txBody>
          <a:bodyPr/>
          <a:lstStyle/>
          <a:p>
            <a:r>
              <a:rPr lang="en-US" dirty="0" err="1" smtClean="0"/>
              <a:t>Keratocytes</a:t>
            </a:r>
            <a:r>
              <a:rPr lang="en-US" dirty="0" smtClean="0"/>
              <a:t> are believed to result from </a:t>
            </a:r>
            <a:r>
              <a:rPr lang="en-US" u="sng" dirty="0" smtClean="0"/>
              <a:t>intravascular trauma </a:t>
            </a:r>
          </a:p>
          <a:p>
            <a:pPr lvl="1"/>
            <a:r>
              <a:rPr lang="en-US" dirty="0" smtClean="0"/>
              <a:t>Fibrin strands bisect (cut) the RBC</a:t>
            </a:r>
          </a:p>
          <a:p>
            <a:pPr lvl="1"/>
            <a:r>
              <a:rPr lang="en-US" dirty="0" smtClean="0"/>
              <a:t>Opposing sides of cell re-adhere to one another to form a </a:t>
            </a:r>
            <a:r>
              <a:rPr lang="en-US" u="sng" dirty="0" err="1" smtClean="0"/>
              <a:t>pseudovacuole</a:t>
            </a:r>
            <a:r>
              <a:rPr lang="en-US" dirty="0" smtClean="0"/>
              <a:t> that resembles a “blister-like” projection</a:t>
            </a:r>
          </a:p>
          <a:p>
            <a:pPr lvl="1"/>
            <a:r>
              <a:rPr lang="en-US" dirty="0" smtClean="0"/>
              <a:t>Once “blister” ruptures, remaining cell resembles a helmet or two upright cattle “horn-like” projections</a:t>
            </a:r>
          </a:p>
          <a:p>
            <a:r>
              <a:rPr lang="en-US" dirty="0" smtClean="0"/>
              <a:t>Can also result from </a:t>
            </a:r>
            <a:r>
              <a:rPr lang="en-US" u="sng" dirty="0" smtClean="0"/>
              <a:t>oxidative injury</a:t>
            </a:r>
            <a:r>
              <a:rPr lang="en-US" dirty="0" smtClean="0"/>
              <a:t> found with </a:t>
            </a:r>
            <a:r>
              <a:rPr lang="en-US" u="sng" dirty="0" smtClean="0"/>
              <a:t>iron deficiency</a:t>
            </a:r>
            <a:endParaRPr lang="en-US" dirty="0" smtClean="0"/>
          </a:p>
          <a:p>
            <a:pPr lvl="1"/>
            <a:r>
              <a:rPr lang="en-US" dirty="0" smtClean="0"/>
              <a:t>Blister on side of RBC formed by thin cell membrane, forming an </a:t>
            </a:r>
            <a:r>
              <a:rPr lang="en-US" u="sng" dirty="0" smtClean="0"/>
              <a:t>area devoid of hemoglobin</a:t>
            </a:r>
            <a:endParaRPr lang="en-US" u="sng" dirty="0"/>
          </a:p>
        </p:txBody>
      </p:sp>
      <p:pic>
        <p:nvPicPr>
          <p:cNvPr id="61442" name="Picture 2" descr="http://ts1.mm.bing.net/images/thumbnail.aspx?q=1424117732140&amp;id=29e6eda604ecf92352df561bd77b85a3&amp;url=http%3a%2f%2ffocosi.altervista.org%2fhelmetcell.jpg"/>
          <p:cNvPicPr>
            <a:picLocks noChangeAspect="1" noChangeArrowheads="1"/>
          </p:cNvPicPr>
          <p:nvPr/>
        </p:nvPicPr>
        <p:blipFill>
          <a:blip r:embed="rId2" cstate="print"/>
          <a:srcRect/>
          <a:stretch>
            <a:fillRect/>
          </a:stretch>
        </p:blipFill>
        <p:spPr bwMode="auto">
          <a:xfrm>
            <a:off x="381000" y="2743200"/>
            <a:ext cx="1746531" cy="176212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Codocytes</a:t>
            </a:r>
            <a:r>
              <a:rPr lang="en-US" dirty="0" smtClean="0">
                <a:solidFill>
                  <a:srgbClr val="FF0000"/>
                </a:solidFill>
              </a:rPr>
              <a:t>  </a:t>
            </a:r>
            <a:r>
              <a:rPr lang="en-US" i="1" dirty="0" smtClean="0">
                <a:solidFill>
                  <a:srgbClr val="FF0000"/>
                </a:solidFill>
              </a:rPr>
              <a:t>“</a:t>
            </a:r>
            <a:r>
              <a:rPr lang="en-US" i="1" dirty="0" err="1" smtClean="0">
                <a:solidFill>
                  <a:srgbClr val="FF0000"/>
                </a:solidFill>
              </a:rPr>
              <a:t>Leptocytes</a:t>
            </a:r>
            <a:r>
              <a:rPr lang="en-US" i="1"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2438400" y="1524000"/>
            <a:ext cx="6581775" cy="2971800"/>
          </a:xfrm>
        </p:spPr>
        <p:txBody>
          <a:bodyPr/>
          <a:lstStyle/>
          <a:p>
            <a:r>
              <a:rPr lang="en-US" dirty="0" smtClean="0"/>
              <a:t>Group of RBCs characterized by </a:t>
            </a:r>
            <a:r>
              <a:rPr lang="en-US" u="sng" dirty="0" smtClean="0"/>
              <a:t>increased surface area</a:t>
            </a:r>
            <a:r>
              <a:rPr lang="en-US" dirty="0" smtClean="0"/>
              <a:t> of cell membrane.</a:t>
            </a:r>
          </a:p>
          <a:p>
            <a:pPr lvl="1"/>
            <a:r>
              <a:rPr lang="en-US" b="1" dirty="0" smtClean="0"/>
              <a:t>Target cells</a:t>
            </a:r>
            <a:r>
              <a:rPr lang="en-US" dirty="0" smtClean="0"/>
              <a:t>: Target with a </a:t>
            </a:r>
            <a:r>
              <a:rPr lang="en-US" dirty="0" err="1" smtClean="0"/>
              <a:t>bullseye</a:t>
            </a:r>
            <a:endParaRPr lang="en-US" dirty="0" smtClean="0"/>
          </a:p>
          <a:p>
            <a:pPr lvl="2"/>
            <a:r>
              <a:rPr lang="en-US" dirty="0" smtClean="0"/>
              <a:t>Have central area of hemoglobin surrounded by area of pallor</a:t>
            </a:r>
          </a:p>
          <a:p>
            <a:pPr lvl="2"/>
            <a:r>
              <a:rPr lang="en-US" dirty="0" smtClean="0"/>
              <a:t>Periphery of cell contains band of hemoglobin</a:t>
            </a:r>
          </a:p>
          <a:p>
            <a:pPr lvl="2"/>
            <a:r>
              <a:rPr lang="en-US" dirty="0" smtClean="0"/>
              <a:t>A few may be seen in </a:t>
            </a:r>
            <a:r>
              <a:rPr lang="en-US" u="sng" dirty="0" smtClean="0"/>
              <a:t>normal</a:t>
            </a:r>
            <a:r>
              <a:rPr lang="en-US" dirty="0" smtClean="0"/>
              <a:t> smears</a:t>
            </a:r>
          </a:p>
          <a:p>
            <a:pPr lvl="2"/>
            <a:r>
              <a:rPr lang="en-US" dirty="0" smtClean="0"/>
              <a:t>May be associated with </a:t>
            </a:r>
            <a:r>
              <a:rPr lang="en-US" u="sng" dirty="0" smtClean="0"/>
              <a:t>iron deficiency</a:t>
            </a:r>
            <a:r>
              <a:rPr lang="en-US" dirty="0" smtClean="0"/>
              <a:t>, </a:t>
            </a:r>
            <a:r>
              <a:rPr lang="en-US" u="sng" dirty="0" smtClean="0"/>
              <a:t>IMHA</a:t>
            </a:r>
            <a:r>
              <a:rPr lang="en-US" dirty="0" smtClean="0"/>
              <a:t>, </a:t>
            </a:r>
            <a:r>
              <a:rPr lang="en-US" u="sng" dirty="0" smtClean="0"/>
              <a:t>liver diseases</a:t>
            </a:r>
            <a:r>
              <a:rPr lang="en-US" dirty="0" smtClean="0"/>
              <a:t>, and some </a:t>
            </a:r>
            <a:r>
              <a:rPr lang="en-US" u="sng" dirty="0" smtClean="0"/>
              <a:t>inherited disorders</a:t>
            </a:r>
            <a:r>
              <a:rPr lang="en-US" dirty="0" smtClean="0"/>
              <a:t>.</a:t>
            </a:r>
            <a:endParaRPr lang="en-US" dirty="0"/>
          </a:p>
        </p:txBody>
      </p:sp>
      <p:pic>
        <p:nvPicPr>
          <p:cNvPr id="62470" name="Picture 6" descr="target cells"/>
          <p:cNvPicPr>
            <a:picLocks noChangeAspect="1" noChangeArrowheads="1"/>
          </p:cNvPicPr>
          <p:nvPr/>
        </p:nvPicPr>
        <p:blipFill>
          <a:blip r:embed="rId2" cstate="print"/>
          <a:srcRect/>
          <a:stretch>
            <a:fillRect/>
          </a:stretch>
        </p:blipFill>
        <p:spPr bwMode="auto">
          <a:xfrm>
            <a:off x="152400" y="3200400"/>
            <a:ext cx="3209925" cy="24384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81000"/>
            <a:ext cx="6316662" cy="1143000"/>
          </a:xfrm>
        </p:spPr>
        <p:txBody>
          <a:bodyPr/>
          <a:lstStyle/>
          <a:p>
            <a:r>
              <a:rPr lang="en-US" dirty="0" err="1" smtClean="0">
                <a:solidFill>
                  <a:srgbClr val="FF0000"/>
                </a:solidFill>
              </a:rPr>
              <a:t>Codocytes</a:t>
            </a:r>
            <a:r>
              <a:rPr lang="en-US" dirty="0" smtClean="0">
                <a:solidFill>
                  <a:srgbClr val="FF0000"/>
                </a:solidFill>
              </a:rPr>
              <a:t> (continued)</a:t>
            </a:r>
            <a:endParaRPr lang="en-US" dirty="0">
              <a:solidFill>
                <a:srgbClr val="FF0000"/>
              </a:solidFill>
            </a:endParaRPr>
          </a:p>
        </p:txBody>
      </p:sp>
      <p:sp>
        <p:nvSpPr>
          <p:cNvPr id="3" name="Content Placeholder 2"/>
          <p:cNvSpPr>
            <a:spLocks noGrp="1"/>
          </p:cNvSpPr>
          <p:nvPr>
            <p:ph idx="1"/>
          </p:nvPr>
        </p:nvSpPr>
        <p:spPr>
          <a:xfrm>
            <a:off x="2438400" y="914400"/>
            <a:ext cx="6326187" cy="4525963"/>
          </a:xfrm>
        </p:spPr>
        <p:txBody>
          <a:bodyPr/>
          <a:lstStyle/>
          <a:p>
            <a:r>
              <a:rPr lang="en-US" b="1" dirty="0" smtClean="0"/>
              <a:t>Folded cells </a:t>
            </a:r>
            <a:r>
              <a:rPr lang="en-US" dirty="0" smtClean="0"/>
              <a:t>and </a:t>
            </a:r>
            <a:r>
              <a:rPr lang="en-US" b="1" dirty="0" err="1" smtClean="0"/>
              <a:t>stomatocytes</a:t>
            </a:r>
            <a:r>
              <a:rPr lang="en-US" b="1" dirty="0" smtClean="0"/>
              <a:t> </a:t>
            </a:r>
            <a:r>
              <a:rPr lang="en-US" dirty="0" smtClean="0"/>
              <a:t>have a transverse, raised fold extending across the center of the cell and a clear, slit-like pale region in the center.</a:t>
            </a:r>
          </a:p>
          <a:p>
            <a:r>
              <a:rPr lang="en-US" b="1" dirty="0" smtClean="0"/>
              <a:t>Barr cells </a:t>
            </a:r>
            <a:r>
              <a:rPr lang="en-US" dirty="0" smtClean="0"/>
              <a:t>or “</a:t>
            </a:r>
            <a:r>
              <a:rPr lang="en-US" dirty="0" err="1" smtClean="0"/>
              <a:t>knizocytes</a:t>
            </a:r>
            <a:r>
              <a:rPr lang="en-US" dirty="0" smtClean="0"/>
              <a:t>” have a bar of hemoglobin across the center of the cell.</a:t>
            </a:r>
          </a:p>
          <a:p>
            <a:endParaRPr lang="en-US" dirty="0" smtClean="0"/>
          </a:p>
        </p:txBody>
      </p:sp>
      <p:pic>
        <p:nvPicPr>
          <p:cNvPr id="63490" name="Picture 2" descr="http://www.accessmedicine.com/loadBinary.aspx?name=licha&amp;filename=licha_I.C.118t.jpg"/>
          <p:cNvPicPr>
            <a:picLocks noChangeAspect="1" noChangeArrowheads="1"/>
          </p:cNvPicPr>
          <p:nvPr/>
        </p:nvPicPr>
        <p:blipFill>
          <a:blip r:embed="rId2" cstate="print"/>
          <a:srcRect/>
          <a:stretch>
            <a:fillRect/>
          </a:stretch>
        </p:blipFill>
        <p:spPr bwMode="auto">
          <a:xfrm>
            <a:off x="5943600" y="3505200"/>
            <a:ext cx="2678430" cy="2232025"/>
          </a:xfrm>
          <a:prstGeom prst="rect">
            <a:avLst/>
          </a:prstGeom>
          <a:noFill/>
        </p:spPr>
      </p:pic>
      <p:sp>
        <p:nvSpPr>
          <p:cNvPr id="5" name="TextBox 4"/>
          <p:cNvSpPr txBox="1"/>
          <p:nvPr/>
        </p:nvSpPr>
        <p:spPr>
          <a:xfrm>
            <a:off x="5943600" y="5715000"/>
            <a:ext cx="3200400" cy="954107"/>
          </a:xfrm>
          <a:prstGeom prst="rect">
            <a:avLst/>
          </a:prstGeom>
          <a:noFill/>
        </p:spPr>
        <p:txBody>
          <a:bodyPr wrap="square" rtlCol="0">
            <a:spAutoFit/>
          </a:bodyPr>
          <a:lstStyle/>
          <a:p>
            <a:r>
              <a:rPr lang="en-US" sz="1400" b="1" dirty="0" smtClean="0"/>
              <a:t>Canine blood/ post-</a:t>
            </a:r>
            <a:r>
              <a:rPr lang="en-US" sz="1400" b="1" dirty="0" err="1" smtClean="0"/>
              <a:t>splenectomy</a:t>
            </a:r>
            <a:r>
              <a:rPr lang="en-US" sz="1400" b="1" dirty="0" smtClean="0"/>
              <a:t>: </a:t>
            </a:r>
            <a:r>
              <a:rPr lang="en-US" sz="1400" dirty="0" smtClean="0"/>
              <a:t>Arrows = </a:t>
            </a:r>
            <a:r>
              <a:rPr lang="en-US" sz="1400" dirty="0" err="1" smtClean="0"/>
              <a:t>acanthocytes</a:t>
            </a:r>
            <a:r>
              <a:rPr lang="en-US" sz="1400" dirty="0" smtClean="0"/>
              <a:t>; </a:t>
            </a:r>
            <a:r>
              <a:rPr lang="en-US" sz="1400" dirty="0" err="1" smtClean="0"/>
              <a:t>asterik</a:t>
            </a:r>
            <a:r>
              <a:rPr lang="en-US" sz="1400" dirty="0" smtClean="0"/>
              <a:t> = </a:t>
            </a:r>
            <a:r>
              <a:rPr lang="en-US" sz="1400" dirty="0" err="1" smtClean="0"/>
              <a:t>knizocyte</a:t>
            </a:r>
            <a:r>
              <a:rPr lang="en-US" sz="1400" dirty="0" smtClean="0"/>
              <a:t>; Howell-Jolly body also present</a:t>
            </a:r>
            <a:endParaRPr lang="en-US" sz="1400" dirty="0"/>
          </a:p>
        </p:txBody>
      </p:sp>
      <p:pic>
        <p:nvPicPr>
          <p:cNvPr id="63492" name="Picture 4" descr="http://www.vghks.gov.tw/glab/images/Rstomatocyte.jpg"/>
          <p:cNvPicPr>
            <a:picLocks noChangeAspect="1" noChangeArrowheads="1"/>
          </p:cNvPicPr>
          <p:nvPr/>
        </p:nvPicPr>
        <p:blipFill>
          <a:blip r:embed="rId3" cstate="print"/>
          <a:srcRect/>
          <a:stretch>
            <a:fillRect/>
          </a:stretch>
        </p:blipFill>
        <p:spPr bwMode="auto">
          <a:xfrm>
            <a:off x="1676400" y="3429000"/>
            <a:ext cx="3429000" cy="2476500"/>
          </a:xfrm>
          <a:prstGeom prst="rect">
            <a:avLst/>
          </a:prstGeom>
          <a:noFill/>
        </p:spPr>
      </p:pic>
      <p:sp>
        <p:nvSpPr>
          <p:cNvPr id="7" name="TextBox 6"/>
          <p:cNvSpPr txBox="1"/>
          <p:nvPr/>
        </p:nvSpPr>
        <p:spPr>
          <a:xfrm>
            <a:off x="2057400" y="5943600"/>
            <a:ext cx="3581400" cy="307777"/>
          </a:xfrm>
          <a:prstGeom prst="rect">
            <a:avLst/>
          </a:prstGeom>
          <a:noFill/>
        </p:spPr>
        <p:txBody>
          <a:bodyPr wrap="square" rtlCol="0">
            <a:spAutoFit/>
          </a:bodyPr>
          <a:lstStyle/>
          <a:p>
            <a:r>
              <a:rPr lang="en-US" sz="1400" b="1" dirty="0" smtClean="0"/>
              <a:t>Folded cells and </a:t>
            </a:r>
            <a:r>
              <a:rPr lang="en-US" sz="1400" b="1" dirty="0" err="1" smtClean="0"/>
              <a:t>stomatocytes</a:t>
            </a:r>
            <a:endParaRPr lang="en-US" sz="1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457200"/>
            <a:ext cx="6326187" cy="4525963"/>
          </a:xfrm>
        </p:spPr>
        <p:txBody>
          <a:bodyPr/>
          <a:lstStyle/>
          <a:p>
            <a:pPr>
              <a:buNone/>
            </a:pPr>
            <a:r>
              <a:rPr lang="en-US" b="1" dirty="0" smtClean="0"/>
              <a:t>Folded cells </a:t>
            </a:r>
            <a:r>
              <a:rPr lang="en-US" dirty="0" smtClean="0"/>
              <a:t>and </a:t>
            </a:r>
            <a:r>
              <a:rPr lang="en-US" b="1" dirty="0" err="1" smtClean="0"/>
              <a:t>stomatocytes</a:t>
            </a:r>
            <a:r>
              <a:rPr lang="en-US" b="1" dirty="0" smtClean="0"/>
              <a:t> </a:t>
            </a:r>
            <a:r>
              <a:rPr lang="en-US" dirty="0" smtClean="0"/>
              <a:t>are considered an </a:t>
            </a:r>
            <a:r>
              <a:rPr lang="en-US" u="sng" dirty="0" smtClean="0"/>
              <a:t>artifact</a:t>
            </a:r>
            <a:r>
              <a:rPr lang="en-US" dirty="0" smtClean="0"/>
              <a:t> if the areas of pallor are perpendicular to the feathered edge.</a:t>
            </a:r>
          </a:p>
          <a:p>
            <a:pPr>
              <a:buNone/>
            </a:pPr>
            <a:r>
              <a:rPr lang="en-US" b="1" dirty="0" err="1" smtClean="0"/>
              <a:t>Stomatocytes</a:t>
            </a:r>
            <a:r>
              <a:rPr lang="en-US" b="1" dirty="0" smtClean="0"/>
              <a:t> </a:t>
            </a:r>
            <a:r>
              <a:rPr lang="en-US" dirty="0" smtClean="0"/>
              <a:t>have a “smiley faced” appearance to the area of central pallor. </a:t>
            </a:r>
            <a:r>
              <a:rPr lang="en-US" i="1" dirty="0" smtClean="0"/>
              <a:t>(</a:t>
            </a:r>
            <a:r>
              <a:rPr lang="en-US" i="1" dirty="0" err="1" smtClean="0"/>
              <a:t>Stomat</a:t>
            </a:r>
            <a:r>
              <a:rPr lang="en-US" i="1" dirty="0" smtClean="0"/>
              <a:t>/o = mouth)</a:t>
            </a:r>
          </a:p>
          <a:p>
            <a:pPr>
              <a:buNone/>
            </a:pPr>
            <a:endParaRPr lang="en-US" b="1" dirty="0"/>
          </a:p>
        </p:txBody>
      </p:sp>
      <p:pic>
        <p:nvPicPr>
          <p:cNvPr id="69634" name="Picture 2" descr="C:\Users\Lori\AppData\Local\Microsoft\Windows\Temporary Internet Files\Content.IE5\I3YZVNXS\MCj04379800000[1].wmf"/>
          <p:cNvPicPr>
            <a:picLocks noChangeAspect="1" noChangeArrowheads="1"/>
          </p:cNvPicPr>
          <p:nvPr/>
        </p:nvPicPr>
        <p:blipFill>
          <a:blip r:embed="rId2" cstate="print"/>
          <a:srcRect/>
          <a:stretch>
            <a:fillRect/>
          </a:stretch>
        </p:blipFill>
        <p:spPr bwMode="auto">
          <a:xfrm>
            <a:off x="2209800" y="3810000"/>
            <a:ext cx="2514600" cy="1818894"/>
          </a:xfrm>
          <a:prstGeom prst="rect">
            <a:avLst/>
          </a:prstGeom>
          <a:noFill/>
        </p:spPr>
      </p:pic>
      <p:pic>
        <p:nvPicPr>
          <p:cNvPr id="69635" name="Picture 3" descr="C:\Users\Lori\AppData\Local\Microsoft\Windows\Temporary Internet Files\Content.IE5\DY3XLK3G\MCj04421490000[1].png"/>
          <p:cNvPicPr>
            <a:picLocks noChangeAspect="1" noChangeArrowheads="1"/>
          </p:cNvPicPr>
          <p:nvPr/>
        </p:nvPicPr>
        <p:blipFill>
          <a:blip r:embed="rId3" cstate="print"/>
          <a:srcRect/>
          <a:stretch>
            <a:fillRect/>
          </a:stretch>
        </p:blipFill>
        <p:spPr bwMode="auto">
          <a:xfrm>
            <a:off x="304800" y="457200"/>
            <a:ext cx="2127539" cy="2228850"/>
          </a:xfrm>
          <a:prstGeom prst="rect">
            <a:avLst/>
          </a:prstGeom>
          <a:noFill/>
        </p:spPr>
      </p:pic>
      <p:pic>
        <p:nvPicPr>
          <p:cNvPr id="69637" name="Picture 5" descr="http://www.beckmancoulter.co.jp/images/hematology/oneself/part02/self2_31.jpg"/>
          <p:cNvPicPr>
            <a:picLocks noChangeAspect="1" noChangeArrowheads="1"/>
          </p:cNvPicPr>
          <p:nvPr/>
        </p:nvPicPr>
        <p:blipFill>
          <a:blip r:embed="rId4" cstate="print"/>
          <a:srcRect/>
          <a:stretch>
            <a:fillRect/>
          </a:stretch>
        </p:blipFill>
        <p:spPr bwMode="auto">
          <a:xfrm rot="5400000">
            <a:off x="4724400" y="3886200"/>
            <a:ext cx="2130425" cy="174307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338" y="-152400"/>
            <a:ext cx="6316662" cy="1143000"/>
          </a:xfrm>
        </p:spPr>
        <p:txBody>
          <a:bodyPr/>
          <a:lstStyle/>
          <a:p>
            <a:r>
              <a:rPr lang="en-US" dirty="0" err="1" smtClean="0">
                <a:solidFill>
                  <a:srgbClr val="FF0000"/>
                </a:solidFill>
              </a:rPr>
              <a:t>Anulocytes</a:t>
            </a:r>
            <a:endParaRPr lang="en-US" dirty="0">
              <a:solidFill>
                <a:srgbClr val="FF0000"/>
              </a:solidFill>
            </a:endParaRPr>
          </a:p>
        </p:txBody>
      </p:sp>
      <p:sp>
        <p:nvSpPr>
          <p:cNvPr id="3" name="Content Placeholder 2"/>
          <p:cNvSpPr>
            <a:spLocks noGrp="1"/>
          </p:cNvSpPr>
          <p:nvPr>
            <p:ph idx="1"/>
          </p:nvPr>
        </p:nvSpPr>
        <p:spPr>
          <a:xfrm>
            <a:off x="2817813" y="1066800"/>
            <a:ext cx="6326187" cy="4525963"/>
          </a:xfrm>
        </p:spPr>
        <p:txBody>
          <a:bodyPr/>
          <a:lstStyle/>
          <a:p>
            <a:r>
              <a:rPr lang="en-US" u="sng" dirty="0" smtClean="0"/>
              <a:t>Bowl shaped</a:t>
            </a:r>
            <a:r>
              <a:rPr lang="en-US" dirty="0" smtClean="0"/>
              <a:t> RBCs that form as a result of a </a:t>
            </a:r>
            <a:r>
              <a:rPr lang="en-US" u="sng" dirty="0" smtClean="0"/>
              <a:t>loss of the membrane flexibility</a:t>
            </a:r>
            <a:r>
              <a:rPr lang="en-US" dirty="0" smtClean="0"/>
              <a:t>. </a:t>
            </a:r>
          </a:p>
          <a:p>
            <a:r>
              <a:rPr lang="en-US" dirty="0" smtClean="0"/>
              <a:t>Cell cannot return to normal shape after passing through a narrow capillary.</a:t>
            </a:r>
          </a:p>
          <a:p>
            <a:r>
              <a:rPr lang="en-US" dirty="0" smtClean="0"/>
              <a:t>May be seen in </a:t>
            </a:r>
            <a:r>
              <a:rPr lang="en-US" u="sng" dirty="0" smtClean="0"/>
              <a:t>any acute disease</a:t>
            </a:r>
            <a:r>
              <a:rPr lang="en-US" dirty="0" smtClean="0"/>
              <a:t>.</a:t>
            </a:r>
          </a:p>
          <a:p>
            <a:r>
              <a:rPr lang="en-US" dirty="0" smtClean="0"/>
              <a:t>Can also occur due to </a:t>
            </a:r>
            <a:r>
              <a:rPr lang="en-US" u="sng" dirty="0" smtClean="0"/>
              <a:t>low hemoglobin concentration</a:t>
            </a:r>
            <a:r>
              <a:rPr lang="en-US" dirty="0" smtClean="0"/>
              <a:t> or as an </a:t>
            </a:r>
            <a:r>
              <a:rPr lang="en-US" u="sng" dirty="0" smtClean="0"/>
              <a:t>artifact</a:t>
            </a:r>
            <a:r>
              <a:rPr lang="en-US" dirty="0" smtClean="0"/>
              <a:t>.</a:t>
            </a:r>
          </a:p>
          <a:p>
            <a:pPr>
              <a:buNone/>
            </a:pPr>
            <a:endParaRPr lang="en-US" dirty="0" smtClean="0"/>
          </a:p>
          <a:p>
            <a:endParaRPr lang="en-US" dirty="0"/>
          </a:p>
        </p:txBody>
      </p:sp>
      <p:pic>
        <p:nvPicPr>
          <p:cNvPr id="64514" name="Picture 2" descr="http://atlas.arabslab.com/data/17/12-%20ANULOCYTES.jpg"/>
          <p:cNvPicPr>
            <a:picLocks noChangeAspect="1" noChangeArrowheads="1"/>
          </p:cNvPicPr>
          <p:nvPr/>
        </p:nvPicPr>
        <p:blipFill>
          <a:blip r:embed="rId2" cstate="print"/>
          <a:srcRect/>
          <a:stretch>
            <a:fillRect/>
          </a:stretch>
        </p:blipFill>
        <p:spPr bwMode="auto">
          <a:xfrm>
            <a:off x="4343400" y="4114800"/>
            <a:ext cx="3048000" cy="24394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6316662" cy="1143000"/>
          </a:xfrm>
        </p:spPr>
        <p:txBody>
          <a:bodyPr/>
          <a:lstStyle/>
          <a:p>
            <a:r>
              <a:rPr lang="en-US" sz="3600" b="1" dirty="0" smtClean="0">
                <a:solidFill>
                  <a:srgbClr val="FF0000"/>
                </a:solidFill>
              </a:rPr>
              <a:t>Cellular Portion of Blood</a:t>
            </a:r>
            <a:endParaRPr lang="en-US" sz="3600" b="1" dirty="0">
              <a:solidFill>
                <a:srgbClr val="FF0000"/>
              </a:solidFill>
            </a:endParaRPr>
          </a:p>
        </p:txBody>
      </p:sp>
      <p:sp>
        <p:nvSpPr>
          <p:cNvPr id="3" name="Content Placeholder 2"/>
          <p:cNvSpPr>
            <a:spLocks noGrp="1"/>
          </p:cNvSpPr>
          <p:nvPr>
            <p:ph idx="1"/>
          </p:nvPr>
        </p:nvSpPr>
        <p:spPr>
          <a:xfrm>
            <a:off x="1676400" y="1676400"/>
            <a:ext cx="6326187" cy="4525963"/>
          </a:xfrm>
        </p:spPr>
        <p:txBody>
          <a:bodyPr/>
          <a:lstStyle/>
          <a:p>
            <a:r>
              <a:rPr lang="en-US" b="1" dirty="0" smtClean="0">
                <a:solidFill>
                  <a:schemeClr val="bg1">
                    <a:lumMod val="50000"/>
                    <a:lumOff val="50000"/>
                  </a:schemeClr>
                </a:solidFill>
                <a:effectLst>
                  <a:outerShdw blurRad="38100" dist="38100" dir="2700000" algn="tl">
                    <a:srgbClr val="000000">
                      <a:alpha val="43137"/>
                    </a:srgbClr>
                  </a:outerShdw>
                </a:effectLst>
              </a:rPr>
              <a:t>Erythrocytes</a:t>
            </a:r>
          </a:p>
          <a:p>
            <a:pPr lvl="1"/>
            <a:r>
              <a:rPr lang="en-US" dirty="0" smtClean="0"/>
              <a:t>Account for ~45%  blood volume (dogs)</a:t>
            </a:r>
          </a:p>
          <a:p>
            <a:pPr lvl="1">
              <a:buNone/>
            </a:pPr>
            <a:r>
              <a:rPr lang="en-US" dirty="0" smtClean="0"/>
              <a:t>   and ~37% blood volume (cats)</a:t>
            </a:r>
          </a:p>
          <a:p>
            <a:r>
              <a:rPr lang="en-US" b="1" dirty="0" err="1" smtClean="0">
                <a:solidFill>
                  <a:schemeClr val="bg1">
                    <a:lumMod val="50000"/>
                    <a:lumOff val="50000"/>
                  </a:schemeClr>
                </a:solidFill>
                <a:effectLst>
                  <a:outerShdw blurRad="38100" dist="38100" dir="2700000" algn="tl">
                    <a:srgbClr val="000000">
                      <a:alpha val="43137"/>
                    </a:srgbClr>
                  </a:outerShdw>
                </a:effectLst>
              </a:rPr>
              <a:t>Thrombocytes</a:t>
            </a:r>
            <a:endParaRPr lang="en-US" b="1" dirty="0" smtClean="0">
              <a:solidFill>
                <a:schemeClr val="bg1">
                  <a:lumMod val="50000"/>
                  <a:lumOff val="50000"/>
                </a:schemeClr>
              </a:solidFill>
              <a:effectLst>
                <a:outerShdw blurRad="38100" dist="38100" dir="2700000" algn="tl">
                  <a:srgbClr val="000000">
                    <a:alpha val="43137"/>
                  </a:srgbClr>
                </a:outerShdw>
              </a:effectLst>
            </a:endParaRPr>
          </a:p>
          <a:p>
            <a:pPr lvl="1"/>
            <a:r>
              <a:rPr lang="en-US" dirty="0" smtClean="0"/>
              <a:t>200,000 – 500,000 /µL = dog</a:t>
            </a:r>
          </a:p>
          <a:p>
            <a:pPr lvl="1"/>
            <a:r>
              <a:rPr lang="en-US" dirty="0" smtClean="0"/>
              <a:t>300,000 – 700,000 /µL = cat</a:t>
            </a:r>
          </a:p>
          <a:p>
            <a:r>
              <a:rPr lang="en-US" b="1" dirty="0" smtClean="0">
                <a:solidFill>
                  <a:schemeClr val="bg1">
                    <a:lumMod val="50000"/>
                    <a:lumOff val="50000"/>
                  </a:schemeClr>
                </a:solidFill>
                <a:effectLst>
                  <a:outerShdw blurRad="38100" dist="38100" dir="2700000" algn="tl">
                    <a:srgbClr val="000000">
                      <a:alpha val="43137"/>
                    </a:srgbClr>
                  </a:outerShdw>
                </a:effectLst>
              </a:rPr>
              <a:t>Leukocytes</a:t>
            </a:r>
          </a:p>
          <a:p>
            <a:pPr lvl="1"/>
            <a:r>
              <a:rPr lang="en-US" dirty="0" smtClean="0"/>
              <a:t>6,000 – 17,000 /µL = dog</a:t>
            </a:r>
          </a:p>
          <a:p>
            <a:pPr lvl="1"/>
            <a:r>
              <a:rPr lang="en-US" dirty="0" smtClean="0"/>
              <a:t>5,500 – 19,500 /µL = cat</a:t>
            </a:r>
          </a:p>
          <a:p>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6096000" y="4648200"/>
            <a:ext cx="2743200" cy="1788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Dacryocyte</a:t>
            </a:r>
            <a:r>
              <a:rPr lang="en-US" dirty="0" smtClean="0">
                <a:solidFill>
                  <a:srgbClr val="FF0000"/>
                </a:solidFill>
              </a:rPr>
              <a:t>  </a:t>
            </a:r>
            <a:r>
              <a:rPr lang="en-US" i="1" dirty="0" smtClean="0">
                <a:solidFill>
                  <a:srgbClr val="FF0000"/>
                </a:solidFill>
              </a:rPr>
              <a:t>“Teardrop cells”</a:t>
            </a:r>
            <a:endParaRPr lang="en-US" dirty="0">
              <a:solidFill>
                <a:srgbClr val="FF0000"/>
              </a:solidFill>
            </a:endParaRPr>
          </a:p>
        </p:txBody>
      </p:sp>
      <p:sp>
        <p:nvSpPr>
          <p:cNvPr id="3" name="Content Placeholder 2"/>
          <p:cNvSpPr>
            <a:spLocks noGrp="1"/>
          </p:cNvSpPr>
          <p:nvPr>
            <p:ph idx="1"/>
          </p:nvPr>
        </p:nvSpPr>
        <p:spPr/>
        <p:txBody>
          <a:bodyPr/>
          <a:lstStyle/>
          <a:p>
            <a:r>
              <a:rPr lang="en-US" u="sng" dirty="0" smtClean="0"/>
              <a:t>Teardrop shaped</a:t>
            </a:r>
            <a:r>
              <a:rPr lang="en-US" dirty="0" smtClean="0"/>
              <a:t> RBCs with a single elongated or pointed end</a:t>
            </a:r>
          </a:p>
          <a:p>
            <a:r>
              <a:rPr lang="en-US" dirty="0" smtClean="0"/>
              <a:t>May be seen in </a:t>
            </a:r>
            <a:r>
              <a:rPr lang="en-US" u="sng" dirty="0" err="1" smtClean="0"/>
              <a:t>myeloproliferative</a:t>
            </a:r>
            <a:r>
              <a:rPr lang="en-US" u="sng" dirty="0" smtClean="0"/>
              <a:t> diseases</a:t>
            </a:r>
            <a:r>
              <a:rPr lang="en-US" dirty="0" smtClean="0"/>
              <a:t> or </a:t>
            </a:r>
            <a:r>
              <a:rPr lang="en-US" u="sng" dirty="0" smtClean="0"/>
              <a:t>kidney</a:t>
            </a:r>
            <a:r>
              <a:rPr lang="en-US" dirty="0" smtClean="0"/>
              <a:t> and </a:t>
            </a:r>
            <a:r>
              <a:rPr lang="en-US" u="sng" dirty="0" err="1" smtClean="0"/>
              <a:t>splenic</a:t>
            </a:r>
            <a:r>
              <a:rPr lang="en-US" dirty="0" smtClean="0"/>
              <a:t> </a:t>
            </a:r>
            <a:r>
              <a:rPr lang="en-US" u="sng" dirty="0" smtClean="0"/>
              <a:t>disorders</a:t>
            </a:r>
            <a:r>
              <a:rPr lang="en-US" dirty="0" smtClean="0"/>
              <a:t> of dogs.</a:t>
            </a:r>
          </a:p>
          <a:p>
            <a:r>
              <a:rPr lang="en-US" dirty="0" smtClean="0"/>
              <a:t>Can be an artifact.  Check to see if the “tails” are all pointing in the same direction.</a:t>
            </a:r>
          </a:p>
          <a:p>
            <a:pPr>
              <a:buNone/>
            </a:pPr>
            <a:endParaRPr lang="en-US" dirty="0" smtClean="0"/>
          </a:p>
          <a:p>
            <a:endParaRPr lang="en-US" dirty="0"/>
          </a:p>
        </p:txBody>
      </p:sp>
      <p:pic>
        <p:nvPicPr>
          <p:cNvPr id="66562" name="Picture 2" descr="http://bp2.blogger.com/_as7Ap63dYXM/SHO_VK6dieI/AAAAAAAAAMA/jYXVxRops3Q/s400/teardropcell_dacrocyte_rbc.jpg"/>
          <p:cNvPicPr>
            <a:picLocks noChangeAspect="1" noChangeArrowheads="1"/>
          </p:cNvPicPr>
          <p:nvPr/>
        </p:nvPicPr>
        <p:blipFill>
          <a:blip r:embed="rId2" cstate="print"/>
          <a:srcRect/>
          <a:stretch>
            <a:fillRect/>
          </a:stretch>
        </p:blipFill>
        <p:spPr bwMode="auto">
          <a:xfrm>
            <a:off x="4191000" y="4495800"/>
            <a:ext cx="3353946" cy="2230374"/>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rgbClr val="FF0000"/>
                </a:solidFill>
              </a:rPr>
              <a:t>Howell-Jolly Bodies</a:t>
            </a:r>
          </a:p>
        </p:txBody>
      </p:sp>
      <p:sp>
        <p:nvSpPr>
          <p:cNvPr id="22531" name="Rectangle 3"/>
          <p:cNvSpPr>
            <a:spLocks noGrp="1" noChangeArrowheads="1"/>
          </p:cNvSpPr>
          <p:nvPr>
            <p:ph type="body" idx="1"/>
          </p:nvPr>
        </p:nvSpPr>
        <p:spPr>
          <a:xfrm>
            <a:off x="762000" y="1447800"/>
            <a:ext cx="8258175" cy="4525963"/>
          </a:xfrm>
        </p:spPr>
        <p:txBody>
          <a:bodyPr/>
          <a:lstStyle/>
          <a:p>
            <a:pPr eaLnBrk="1" hangingPunct="1"/>
            <a:r>
              <a:rPr lang="en-US" dirty="0" err="1" smtClean="0"/>
              <a:t>Basophillic</a:t>
            </a:r>
            <a:r>
              <a:rPr lang="en-US" dirty="0" smtClean="0"/>
              <a:t> </a:t>
            </a:r>
            <a:r>
              <a:rPr lang="en-US" u="sng" dirty="0" smtClean="0"/>
              <a:t>nuclear remnants</a:t>
            </a:r>
            <a:r>
              <a:rPr lang="en-US" dirty="0" smtClean="0"/>
              <a:t> observed in young RBCs during their response to regenerative </a:t>
            </a:r>
            <a:r>
              <a:rPr lang="en-US" dirty="0" err="1" smtClean="0"/>
              <a:t>anemias</a:t>
            </a:r>
            <a:endParaRPr lang="en-US" dirty="0" smtClean="0"/>
          </a:p>
          <a:p>
            <a:pPr eaLnBrk="1" hangingPunct="1"/>
            <a:r>
              <a:rPr lang="en-US" dirty="0" smtClean="0"/>
              <a:t>Normally, as cells containing nuclear remnants pass through the spleen, </a:t>
            </a:r>
            <a:r>
              <a:rPr lang="en-US" dirty="0" err="1" smtClean="0"/>
              <a:t>phagocytic</a:t>
            </a:r>
            <a:r>
              <a:rPr lang="en-US" dirty="0" smtClean="0"/>
              <a:t> cells remove the remnants.</a:t>
            </a:r>
          </a:p>
          <a:p>
            <a:pPr eaLnBrk="1" hangingPunct="1"/>
            <a:r>
              <a:rPr lang="en-US" dirty="0" smtClean="0"/>
              <a:t>Therefore, HJBs may be seen with </a:t>
            </a:r>
            <a:r>
              <a:rPr lang="en-US" dirty="0" err="1" smtClean="0"/>
              <a:t>splenic</a:t>
            </a:r>
            <a:r>
              <a:rPr lang="en-US" dirty="0" smtClean="0"/>
              <a:t> disease or in an animal with the spleen removed. </a:t>
            </a:r>
          </a:p>
        </p:txBody>
      </p:sp>
      <p:pic>
        <p:nvPicPr>
          <p:cNvPr id="8194" name="Picture 2" descr="http://www.accessmedicine.com/loadBinary.aspx?name=licha&amp;filename=licha_I.C.109t.jpg"/>
          <p:cNvPicPr>
            <a:picLocks noChangeAspect="1" noChangeArrowheads="1"/>
          </p:cNvPicPr>
          <p:nvPr/>
        </p:nvPicPr>
        <p:blipFill>
          <a:blip r:embed="rId2" cstate="print"/>
          <a:srcRect/>
          <a:stretch>
            <a:fillRect/>
          </a:stretch>
        </p:blipFill>
        <p:spPr bwMode="auto">
          <a:xfrm>
            <a:off x="3810000" y="4724400"/>
            <a:ext cx="2095500" cy="1746250"/>
          </a:xfrm>
          <a:prstGeom prst="rect">
            <a:avLst/>
          </a:prstGeom>
          <a:noFill/>
        </p:spPr>
      </p:pic>
      <p:pic>
        <p:nvPicPr>
          <p:cNvPr id="8196" name="Picture 4" descr="http://media.jaapa.com/images/2009/07/15/J0709ReviewOPSI_f1_62719_62722.gif"/>
          <p:cNvPicPr>
            <a:picLocks noChangeAspect="1" noChangeArrowheads="1"/>
          </p:cNvPicPr>
          <p:nvPr/>
        </p:nvPicPr>
        <p:blipFill>
          <a:blip r:embed="rId3" cstate="print"/>
          <a:srcRect/>
          <a:stretch>
            <a:fillRect/>
          </a:stretch>
        </p:blipFill>
        <p:spPr bwMode="auto">
          <a:xfrm>
            <a:off x="6172200" y="4038600"/>
            <a:ext cx="2438400" cy="252871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rgbClr val="FF0000"/>
                </a:solidFill>
              </a:rPr>
              <a:t>Basophilic Stippling</a:t>
            </a:r>
          </a:p>
        </p:txBody>
      </p:sp>
      <p:sp>
        <p:nvSpPr>
          <p:cNvPr id="23555" name="Rectangle 3"/>
          <p:cNvSpPr>
            <a:spLocks noGrp="1" noChangeArrowheads="1"/>
          </p:cNvSpPr>
          <p:nvPr>
            <p:ph type="body" idx="1"/>
          </p:nvPr>
        </p:nvSpPr>
        <p:spPr/>
        <p:txBody>
          <a:bodyPr/>
          <a:lstStyle/>
          <a:p>
            <a:pPr eaLnBrk="1" hangingPunct="1"/>
            <a:r>
              <a:rPr lang="en-US" dirty="0" smtClean="0"/>
              <a:t>Observed in RBCs that contain abnormal, residual RNA.</a:t>
            </a:r>
          </a:p>
          <a:p>
            <a:pPr eaLnBrk="1" hangingPunct="1"/>
            <a:r>
              <a:rPr lang="en-US" dirty="0" smtClean="0"/>
              <a:t>Small, dark blue bodies within the RBC.</a:t>
            </a:r>
          </a:p>
          <a:p>
            <a:pPr eaLnBrk="1" hangingPunct="1"/>
            <a:r>
              <a:rPr lang="en-US" dirty="0" smtClean="0"/>
              <a:t>Common in immature RBCs in cats</a:t>
            </a:r>
          </a:p>
          <a:p>
            <a:pPr eaLnBrk="1" hangingPunct="1"/>
            <a:r>
              <a:rPr lang="en-US" dirty="0" smtClean="0"/>
              <a:t>Characteristic finding with </a:t>
            </a:r>
            <a:r>
              <a:rPr lang="en-US" u="sng" dirty="0" smtClean="0"/>
              <a:t>lead poisoning</a:t>
            </a:r>
            <a:r>
              <a:rPr lang="en-US" dirty="0" smtClean="0"/>
              <a:t> in dogs.</a:t>
            </a:r>
          </a:p>
          <a:p>
            <a:pPr eaLnBrk="1" hangingPunct="1"/>
            <a:endParaRPr lang="en-US" dirty="0" smtClean="0"/>
          </a:p>
        </p:txBody>
      </p:sp>
      <p:pic>
        <p:nvPicPr>
          <p:cNvPr id="23556" name="Picture 5" descr="s13"/>
          <p:cNvPicPr>
            <a:picLocks noChangeAspect="1" noChangeArrowheads="1"/>
          </p:cNvPicPr>
          <p:nvPr/>
        </p:nvPicPr>
        <p:blipFill>
          <a:blip r:embed="rId2" cstate="print"/>
          <a:srcRect/>
          <a:stretch>
            <a:fillRect/>
          </a:stretch>
        </p:blipFill>
        <p:spPr bwMode="auto">
          <a:xfrm>
            <a:off x="5181600" y="3886200"/>
            <a:ext cx="3333750" cy="2571750"/>
          </a:xfrm>
          <a:prstGeom prst="rect">
            <a:avLst/>
          </a:prstGeom>
          <a:noFill/>
          <a:ln w="9525">
            <a:noFill/>
            <a:miter lim="800000"/>
            <a:headEnd/>
            <a:tailEnd/>
          </a:ln>
        </p:spPr>
      </p:pic>
      <p:pic>
        <p:nvPicPr>
          <p:cNvPr id="7170" name="Picture 2" descr="http://home.ccr.cancer.gov/oncology/oncogenomics/WEBHemOncFiles/Review%20of%20Terms_files/image070.jpg"/>
          <p:cNvPicPr>
            <a:picLocks noChangeAspect="1" noChangeArrowheads="1"/>
          </p:cNvPicPr>
          <p:nvPr/>
        </p:nvPicPr>
        <p:blipFill>
          <a:blip r:embed="rId3" cstate="print"/>
          <a:srcRect/>
          <a:stretch>
            <a:fillRect/>
          </a:stretch>
        </p:blipFill>
        <p:spPr bwMode="auto">
          <a:xfrm>
            <a:off x="1295400" y="4267200"/>
            <a:ext cx="3335547" cy="22098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90800" y="-304800"/>
            <a:ext cx="6316662" cy="1143000"/>
          </a:xfrm>
        </p:spPr>
        <p:txBody>
          <a:bodyPr/>
          <a:lstStyle/>
          <a:p>
            <a:pPr eaLnBrk="1" hangingPunct="1"/>
            <a:r>
              <a:rPr lang="en-US" dirty="0" smtClean="0">
                <a:solidFill>
                  <a:srgbClr val="FF0000"/>
                </a:solidFill>
              </a:rPr>
              <a:t>Heinz Bodies</a:t>
            </a:r>
          </a:p>
        </p:txBody>
      </p:sp>
      <p:sp>
        <p:nvSpPr>
          <p:cNvPr id="25603" name="Rectangle 3"/>
          <p:cNvSpPr>
            <a:spLocks noGrp="1" noChangeArrowheads="1"/>
          </p:cNvSpPr>
          <p:nvPr>
            <p:ph type="body" idx="1"/>
          </p:nvPr>
        </p:nvSpPr>
        <p:spPr>
          <a:xfrm>
            <a:off x="1219200" y="762000"/>
            <a:ext cx="8181975" cy="4525963"/>
          </a:xfrm>
        </p:spPr>
        <p:txBody>
          <a:bodyPr/>
          <a:lstStyle/>
          <a:p>
            <a:pPr eaLnBrk="1" hangingPunct="1"/>
            <a:r>
              <a:rPr lang="en-US" sz="2000" dirty="0" smtClean="0"/>
              <a:t>Particles of </a:t>
            </a:r>
            <a:r>
              <a:rPr lang="en-US" sz="2000" u="sng" dirty="0" smtClean="0"/>
              <a:t>denatured hemoglobin</a:t>
            </a:r>
            <a:r>
              <a:rPr lang="en-US" sz="2000" dirty="0" smtClean="0"/>
              <a:t> resulting from oxidative injury attach to RBC membrane. </a:t>
            </a:r>
          </a:p>
          <a:p>
            <a:pPr eaLnBrk="1" hangingPunct="1"/>
            <a:r>
              <a:rPr lang="en-US" sz="2000" dirty="0" smtClean="0"/>
              <a:t>They stain blue with NMB and appear as a pale area with quick stain.</a:t>
            </a:r>
          </a:p>
          <a:p>
            <a:pPr eaLnBrk="1" hangingPunct="1"/>
            <a:r>
              <a:rPr lang="en-US" sz="2000" dirty="0" smtClean="0"/>
              <a:t>Seen in </a:t>
            </a:r>
            <a:r>
              <a:rPr lang="en-US" sz="2000" u="sng" dirty="0" smtClean="0"/>
              <a:t>acetaminophen</a:t>
            </a:r>
            <a:r>
              <a:rPr lang="en-US" sz="2000" dirty="0" smtClean="0"/>
              <a:t> and </a:t>
            </a:r>
            <a:r>
              <a:rPr lang="en-US" sz="2000" u="sng" dirty="0" smtClean="0"/>
              <a:t>onion ingestion</a:t>
            </a:r>
            <a:r>
              <a:rPr lang="en-US" sz="2000" dirty="0" smtClean="0"/>
              <a:t> in cats and dogs </a:t>
            </a:r>
          </a:p>
          <a:p>
            <a:pPr eaLnBrk="1" hangingPunct="1"/>
            <a:r>
              <a:rPr lang="en-US" sz="2000" dirty="0" smtClean="0"/>
              <a:t>HBs are often increased in concentration with diseases such as </a:t>
            </a:r>
            <a:r>
              <a:rPr lang="en-US" sz="2000" u="sng" dirty="0" err="1" smtClean="0"/>
              <a:t>lymphosarcoma</a:t>
            </a:r>
            <a:r>
              <a:rPr lang="en-US" sz="2000" dirty="0" smtClean="0"/>
              <a:t>, </a:t>
            </a:r>
            <a:r>
              <a:rPr lang="en-US" sz="2000" u="sng" dirty="0" smtClean="0"/>
              <a:t>hyperthyroidism</a:t>
            </a:r>
            <a:r>
              <a:rPr lang="en-US" sz="2000" dirty="0" smtClean="0"/>
              <a:t>, and </a:t>
            </a:r>
            <a:r>
              <a:rPr lang="en-US" sz="2000" u="sng" dirty="0" smtClean="0"/>
              <a:t>diabetes mellitus in cats</a:t>
            </a:r>
            <a:endParaRPr lang="en-US" sz="2000" dirty="0" smtClean="0"/>
          </a:p>
          <a:p>
            <a:pPr eaLnBrk="1" hangingPunct="1"/>
            <a:r>
              <a:rPr lang="en-US" sz="2000" dirty="0" smtClean="0"/>
              <a:t>Normal cat blood may have up to 5%</a:t>
            </a:r>
          </a:p>
        </p:txBody>
      </p:sp>
      <p:pic>
        <p:nvPicPr>
          <p:cNvPr id="25604" name="Picture 5" descr="Heinz%2BBodies%2B(Bite%2BCells%2Bi"/>
          <p:cNvPicPr>
            <a:picLocks noChangeAspect="1" noChangeArrowheads="1"/>
          </p:cNvPicPr>
          <p:nvPr/>
        </p:nvPicPr>
        <p:blipFill>
          <a:blip r:embed="rId2" cstate="print"/>
          <a:srcRect/>
          <a:stretch>
            <a:fillRect/>
          </a:stretch>
        </p:blipFill>
        <p:spPr bwMode="auto">
          <a:xfrm>
            <a:off x="4800600" y="3962400"/>
            <a:ext cx="3962400" cy="2663825"/>
          </a:xfrm>
          <a:prstGeom prst="rect">
            <a:avLst/>
          </a:prstGeom>
          <a:noFill/>
          <a:ln w="9525">
            <a:noFill/>
            <a:miter lim="800000"/>
            <a:headEnd/>
            <a:tailEnd/>
          </a:ln>
        </p:spPr>
      </p:pic>
      <p:pic>
        <p:nvPicPr>
          <p:cNvPr id="6146" name="Picture 2" descr="http://www.vet.uga.edu/vpp/clerk/Tarigo/NMBHzBad.jpg"/>
          <p:cNvPicPr>
            <a:picLocks noChangeAspect="1" noChangeArrowheads="1"/>
          </p:cNvPicPr>
          <p:nvPr/>
        </p:nvPicPr>
        <p:blipFill>
          <a:blip r:embed="rId3" cstate="print"/>
          <a:srcRect/>
          <a:stretch>
            <a:fillRect/>
          </a:stretch>
        </p:blipFill>
        <p:spPr bwMode="auto">
          <a:xfrm>
            <a:off x="1447800" y="4114800"/>
            <a:ext cx="2857500" cy="210502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An external file that holds a picture, illustration, etc., usually as some form of binary object. The name of referred object is ch155f1.jpg. "/>
          <p:cNvPicPr>
            <a:picLocks noChangeAspect="1" noChangeArrowheads="1"/>
          </p:cNvPicPr>
          <p:nvPr/>
        </p:nvPicPr>
        <p:blipFill>
          <a:blip r:embed="rId2" cstate="print"/>
          <a:srcRect/>
          <a:stretch>
            <a:fillRect/>
          </a:stretch>
        </p:blipFill>
        <p:spPr bwMode="auto">
          <a:xfrm>
            <a:off x="4267200" y="914400"/>
            <a:ext cx="4314825" cy="5074032"/>
          </a:xfrm>
          <a:prstGeom prst="rect">
            <a:avLst/>
          </a:prstGeom>
          <a:noFill/>
        </p:spPr>
      </p:pic>
      <p:pic>
        <p:nvPicPr>
          <p:cNvPr id="67588" name="Picture 4" descr="http://www.pathology.vcu.edu/education/PathLab/Images/Hematopath%20Images/rbcabn.jpg"/>
          <p:cNvPicPr>
            <a:picLocks noChangeAspect="1" noChangeArrowheads="1"/>
          </p:cNvPicPr>
          <p:nvPr/>
        </p:nvPicPr>
        <p:blipFill>
          <a:blip r:embed="rId3" cstate="print"/>
          <a:srcRect/>
          <a:stretch>
            <a:fillRect/>
          </a:stretch>
        </p:blipFill>
        <p:spPr bwMode="auto">
          <a:xfrm>
            <a:off x="533400" y="1981200"/>
            <a:ext cx="3286125" cy="32194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0000"/>
                </a:solidFill>
              </a:rPr>
              <a:t>Hematopoiesis</a:t>
            </a:r>
            <a:endParaRPr lang="en-US" sz="4000" dirty="0">
              <a:solidFill>
                <a:srgbClr val="FF0000"/>
              </a:solidFill>
            </a:endParaRPr>
          </a:p>
        </p:txBody>
      </p:sp>
      <p:sp>
        <p:nvSpPr>
          <p:cNvPr id="3" name="Content Placeholder 2"/>
          <p:cNvSpPr>
            <a:spLocks noGrp="1"/>
          </p:cNvSpPr>
          <p:nvPr>
            <p:ph idx="1"/>
          </p:nvPr>
        </p:nvSpPr>
        <p:spPr>
          <a:xfrm>
            <a:off x="3429000" y="1600200"/>
            <a:ext cx="5591175" cy="4525963"/>
          </a:xfrm>
        </p:spPr>
        <p:txBody>
          <a:bodyPr/>
          <a:lstStyle/>
          <a:p>
            <a:r>
              <a:rPr lang="en-US" dirty="0" smtClean="0"/>
              <a:t>General term for production of all blood cells.</a:t>
            </a:r>
          </a:p>
          <a:p>
            <a:r>
              <a:rPr lang="en-US" dirty="0" smtClean="0"/>
              <a:t>Constant process; blood cells are </a:t>
            </a:r>
            <a:r>
              <a:rPr lang="en-US" u="sng" dirty="0" smtClean="0"/>
              <a:t>not</a:t>
            </a:r>
            <a:r>
              <a:rPr lang="en-US" dirty="0" smtClean="0"/>
              <a:t> immortal.</a:t>
            </a:r>
          </a:p>
          <a:p>
            <a:r>
              <a:rPr lang="en-US" dirty="0" smtClean="0"/>
              <a:t>Mostly occurs in the bone marrow.</a:t>
            </a:r>
          </a:p>
          <a:p>
            <a:r>
              <a:rPr lang="en-US" dirty="0" smtClean="0"/>
              <a:t>Common ancestor of all blood cells is the </a:t>
            </a:r>
            <a:r>
              <a:rPr lang="en-US" b="1" dirty="0" err="1" smtClean="0">
                <a:solidFill>
                  <a:srgbClr val="C00000"/>
                </a:solidFill>
                <a:effectLst>
                  <a:outerShdw blurRad="38100" dist="38100" dir="2700000" algn="tl">
                    <a:srgbClr val="000000">
                      <a:alpha val="43137"/>
                    </a:srgbClr>
                  </a:outerShdw>
                </a:effectLst>
              </a:rPr>
              <a:t>pluripotent</a:t>
            </a:r>
            <a:r>
              <a:rPr lang="en-US" b="1" dirty="0" smtClean="0">
                <a:solidFill>
                  <a:srgbClr val="C00000"/>
                </a:solidFill>
                <a:effectLst>
                  <a:outerShdw blurRad="38100" dist="38100" dir="2700000" algn="tl">
                    <a:srgbClr val="000000">
                      <a:alpha val="43137"/>
                    </a:srgbClr>
                  </a:outerShdw>
                </a:effectLst>
              </a:rPr>
              <a:t> stem cell (PPSC) </a:t>
            </a:r>
            <a:r>
              <a:rPr lang="en-US" dirty="0" smtClean="0"/>
              <a:t>a.k.a. </a:t>
            </a:r>
            <a:r>
              <a:rPr lang="en-US" b="1" dirty="0" smtClean="0"/>
              <a:t>hematopoietic stem cell.</a:t>
            </a:r>
          </a:p>
          <a:p>
            <a:r>
              <a:rPr lang="en-US" dirty="0" smtClean="0"/>
              <a:t>One PPSC will divide and eventually become </a:t>
            </a:r>
            <a:r>
              <a:rPr lang="en-US" u="sng" dirty="0" smtClean="0"/>
              <a:t>many</a:t>
            </a:r>
            <a:r>
              <a:rPr lang="en-US" dirty="0" smtClean="0"/>
              <a:t> blood cells.</a:t>
            </a:r>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 y="2819400"/>
            <a:ext cx="3085134" cy="36385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0000"/>
                </a:solidFill>
              </a:rPr>
              <a:t>Blood Storage</a:t>
            </a:r>
            <a:endParaRPr lang="en-US" sz="4400" dirty="0">
              <a:solidFill>
                <a:srgbClr val="FF0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28600" y="1981200"/>
            <a:ext cx="3471069" cy="362707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810000" y="2133600"/>
            <a:ext cx="5184742" cy="3352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FF0000"/>
                </a:solidFill>
              </a:rPr>
              <a:t>Quiz</a:t>
            </a:r>
            <a:endParaRPr lang="en-US" sz="4400" dirty="0">
              <a:solidFill>
                <a:srgbClr val="FF0000"/>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What are the three primary functions of blood?</a:t>
            </a:r>
          </a:p>
          <a:p>
            <a:pPr marL="457200" indent="-457200">
              <a:buFont typeface="+mj-lt"/>
              <a:buAutoNum type="arabicPeriod"/>
            </a:pPr>
            <a:r>
              <a:rPr lang="en-US" dirty="0" smtClean="0"/>
              <a:t>What cells make up the cellular portion of blood?</a:t>
            </a:r>
          </a:p>
          <a:p>
            <a:pPr marL="457200" indent="-457200">
              <a:buFont typeface="+mj-lt"/>
              <a:buAutoNum type="arabicPeriod"/>
            </a:pPr>
            <a:r>
              <a:rPr lang="en-US" dirty="0" smtClean="0"/>
              <a:t>What is contained in plasma?</a:t>
            </a:r>
          </a:p>
          <a:p>
            <a:pPr marL="457200" indent="-457200">
              <a:buFont typeface="+mj-lt"/>
              <a:buAutoNum type="arabicPeriod"/>
            </a:pPr>
            <a:r>
              <a:rPr lang="en-US" dirty="0" smtClean="0"/>
              <a:t>What is the term used to describe production of all blood cells?</a:t>
            </a:r>
          </a:p>
          <a:p>
            <a:pPr marL="457200" indent="-457200">
              <a:buFont typeface="+mj-lt"/>
              <a:buAutoNum type="arabicPeriod"/>
            </a:pPr>
            <a:r>
              <a:rPr lang="en-US" dirty="0" smtClean="0"/>
              <a:t>What is the common ancestor of all blood cells?</a:t>
            </a:r>
          </a:p>
          <a:p>
            <a:pPr marL="457200" indent="-457200">
              <a:buFont typeface="+mj-lt"/>
              <a:buAutoNum type="arabicPeriod"/>
            </a:pPr>
            <a:r>
              <a:rPr lang="en-US" dirty="0" smtClean="0"/>
              <a:t>Where is blood produced?</a:t>
            </a:r>
          </a:p>
          <a:p>
            <a:pPr marL="457200" indent="-457200">
              <a:buFont typeface="+mj-lt"/>
              <a:buAutoNum type="arabicPeriod"/>
            </a:pPr>
            <a:r>
              <a:rPr lang="en-US" dirty="0" smtClean="0"/>
              <a:t>Where is blood stored?</a:t>
            </a:r>
          </a:p>
          <a:p>
            <a:pPr marL="457200" indent="-457200">
              <a:buFont typeface="+mj-lt"/>
              <a:buAutoNum type="arabicPeriod"/>
            </a:pP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med_0093_slide">
  <a:themeElements>
    <a:clrScheme name="med_0093_slide 2">
      <a:dk1>
        <a:srgbClr val="000000"/>
      </a:dk1>
      <a:lt1>
        <a:srgbClr val="FFFFFF"/>
      </a:lt1>
      <a:dk2>
        <a:srgbClr val="004462"/>
      </a:dk2>
      <a:lt2>
        <a:srgbClr val="FFFFFF"/>
      </a:lt2>
      <a:accent1>
        <a:srgbClr val="5794FF"/>
      </a:accent1>
      <a:accent2>
        <a:srgbClr val="15D40E"/>
      </a:accent2>
      <a:accent3>
        <a:srgbClr val="AAB0B7"/>
      </a:accent3>
      <a:accent4>
        <a:srgbClr val="DADADA"/>
      </a:accent4>
      <a:accent5>
        <a:srgbClr val="B4C8FF"/>
      </a:accent5>
      <a:accent6>
        <a:srgbClr val="12C00C"/>
      </a:accent6>
      <a:hlink>
        <a:srgbClr val="BCEBFA"/>
      </a:hlink>
      <a:folHlink>
        <a:srgbClr val="A1F99E"/>
      </a:folHlink>
    </a:clrScheme>
    <a:fontScheme name="med_0093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_0093_slide 1">
        <a:dk1>
          <a:srgbClr val="000000"/>
        </a:dk1>
        <a:lt1>
          <a:srgbClr val="FFFFFF"/>
        </a:lt1>
        <a:dk2>
          <a:srgbClr val="004462"/>
        </a:dk2>
        <a:lt2>
          <a:srgbClr val="FFFFFF"/>
        </a:lt2>
        <a:accent1>
          <a:srgbClr val="008BC8"/>
        </a:accent1>
        <a:accent2>
          <a:srgbClr val="57CCFF"/>
        </a:accent2>
        <a:accent3>
          <a:srgbClr val="AAB0B7"/>
        </a:accent3>
        <a:accent4>
          <a:srgbClr val="DADADA"/>
        </a:accent4>
        <a:accent5>
          <a:srgbClr val="AAC4E0"/>
        </a:accent5>
        <a:accent6>
          <a:srgbClr val="4EB9E7"/>
        </a:accent6>
        <a:hlink>
          <a:srgbClr val="B5D5E3"/>
        </a:hlink>
        <a:folHlink>
          <a:srgbClr val="E2F0F8"/>
        </a:folHlink>
      </a:clrScheme>
      <a:clrMap bg1="dk2" tx1="lt1" bg2="dk1" tx2="lt2" accent1="accent1" accent2="accent2" accent3="accent3" accent4="accent4" accent5="accent5" accent6="accent6" hlink="hlink" folHlink="folHlink"/>
    </a:extraClrScheme>
    <a:extraClrScheme>
      <a:clrScheme name="med_0093_slide 2">
        <a:dk1>
          <a:srgbClr val="000000"/>
        </a:dk1>
        <a:lt1>
          <a:srgbClr val="FFFFFF"/>
        </a:lt1>
        <a:dk2>
          <a:srgbClr val="004462"/>
        </a:dk2>
        <a:lt2>
          <a:srgbClr val="FFFFFF"/>
        </a:lt2>
        <a:accent1>
          <a:srgbClr val="5794FF"/>
        </a:accent1>
        <a:accent2>
          <a:srgbClr val="15D40E"/>
        </a:accent2>
        <a:accent3>
          <a:srgbClr val="AAB0B7"/>
        </a:accent3>
        <a:accent4>
          <a:srgbClr val="DADADA"/>
        </a:accent4>
        <a:accent5>
          <a:srgbClr val="B4C8FF"/>
        </a:accent5>
        <a:accent6>
          <a:srgbClr val="12C00C"/>
        </a:accent6>
        <a:hlink>
          <a:srgbClr val="BCEBFA"/>
        </a:hlink>
        <a:folHlink>
          <a:srgbClr val="A1F99E"/>
        </a:folHlink>
      </a:clrScheme>
      <a:clrMap bg1="dk2" tx1="lt1" bg2="dk1" tx2="lt2" accent1="accent1" accent2="accent2" accent3="accent3" accent4="accent4" accent5="accent5" accent6="accent6" hlink="hlink" folHlink="folHlink"/>
    </a:extraClrScheme>
    <a:extraClrScheme>
      <a:clrScheme name="med_0093_slide 3">
        <a:dk1>
          <a:srgbClr val="000000"/>
        </a:dk1>
        <a:lt1>
          <a:srgbClr val="FFFFFF"/>
        </a:lt1>
        <a:dk2>
          <a:srgbClr val="004462"/>
        </a:dk2>
        <a:lt2>
          <a:srgbClr val="FFFFFF"/>
        </a:lt2>
        <a:accent1>
          <a:srgbClr val="FFBF57"/>
        </a:accent1>
        <a:accent2>
          <a:srgbClr val="57CCFF"/>
        </a:accent2>
        <a:accent3>
          <a:srgbClr val="AAB0B7"/>
        </a:accent3>
        <a:accent4>
          <a:srgbClr val="DADADA"/>
        </a:accent4>
        <a:accent5>
          <a:srgbClr val="FFDCB4"/>
        </a:accent5>
        <a:accent6>
          <a:srgbClr val="4EB9E7"/>
        </a:accent6>
        <a:hlink>
          <a:srgbClr val="F5D6D6"/>
        </a:hlink>
        <a:folHlink>
          <a:srgbClr val="FFE0AD"/>
        </a:folHlink>
      </a:clrScheme>
      <a:clrMap bg1="dk2" tx1="lt1" bg2="dk1" tx2="lt2" accent1="accent1" accent2="accent2" accent3="accent3" accent4="accent4" accent5="accent5" accent6="accent6" hlink="hlink" folHlink="folHlink"/>
    </a:extraClrScheme>
    <a:extraClrScheme>
      <a:clrScheme name="med_0093_slide 4">
        <a:dk1>
          <a:srgbClr val="000000"/>
        </a:dk1>
        <a:lt1>
          <a:srgbClr val="FFFFFF"/>
        </a:lt1>
        <a:dk2>
          <a:srgbClr val="004462"/>
        </a:dk2>
        <a:lt2>
          <a:srgbClr val="FFFFFF"/>
        </a:lt2>
        <a:accent1>
          <a:srgbClr val="57CCFF"/>
        </a:accent1>
        <a:accent2>
          <a:srgbClr val="FF9A57"/>
        </a:accent2>
        <a:accent3>
          <a:srgbClr val="AAB0B7"/>
        </a:accent3>
        <a:accent4>
          <a:srgbClr val="DADADA"/>
        </a:accent4>
        <a:accent5>
          <a:srgbClr val="B4E2FF"/>
        </a:accent5>
        <a:accent6>
          <a:srgbClr val="E78B4E"/>
        </a:accent6>
        <a:hlink>
          <a:srgbClr val="FCFFA8"/>
        </a:hlink>
        <a:folHlink>
          <a:srgbClr val="ECCCFF"/>
        </a:folHlink>
      </a:clrScheme>
      <a:clrMap bg1="dk2" tx1="lt1" bg2="dk1" tx2="lt2" accent1="accent1" accent2="accent2" accent3="accent3" accent4="accent4" accent5="accent5" accent6="accent6" hlink="hlink" folHlink="folHlink"/>
    </a:extraClrScheme>
    <a:extraClrScheme>
      <a:clrScheme name="med_0093_slide 5">
        <a:dk1>
          <a:srgbClr val="000000"/>
        </a:dk1>
        <a:lt1>
          <a:srgbClr val="FFFFFF"/>
        </a:lt1>
        <a:dk2>
          <a:srgbClr val="000000"/>
        </a:dk2>
        <a:lt2>
          <a:srgbClr val="B2B2B2"/>
        </a:lt2>
        <a:accent1>
          <a:srgbClr val="008BC8"/>
        </a:accent1>
        <a:accent2>
          <a:srgbClr val="57CCFF"/>
        </a:accent2>
        <a:accent3>
          <a:srgbClr val="FFFFFF"/>
        </a:accent3>
        <a:accent4>
          <a:srgbClr val="000000"/>
        </a:accent4>
        <a:accent5>
          <a:srgbClr val="AAC4E0"/>
        </a:accent5>
        <a:accent6>
          <a:srgbClr val="4EB9E7"/>
        </a:accent6>
        <a:hlink>
          <a:srgbClr val="B5D5E3"/>
        </a:hlink>
        <a:folHlink>
          <a:srgbClr val="E2F0F8"/>
        </a:folHlink>
      </a:clrScheme>
      <a:clrMap bg1="lt1" tx1="dk1" bg2="lt2" tx2="dk2" accent1="accent1" accent2="accent2" accent3="accent3" accent4="accent4" accent5="accent5" accent6="accent6" hlink="hlink" folHlink="folHlink"/>
    </a:extraClrScheme>
    <a:extraClrScheme>
      <a:clrScheme name="med_0093_slide 6">
        <a:dk1>
          <a:srgbClr val="000000"/>
        </a:dk1>
        <a:lt1>
          <a:srgbClr val="FFFFFF"/>
        </a:lt1>
        <a:dk2>
          <a:srgbClr val="000000"/>
        </a:dk2>
        <a:lt2>
          <a:srgbClr val="B2B2B2"/>
        </a:lt2>
        <a:accent1>
          <a:srgbClr val="5794FF"/>
        </a:accent1>
        <a:accent2>
          <a:srgbClr val="15D40E"/>
        </a:accent2>
        <a:accent3>
          <a:srgbClr val="FFFFFF"/>
        </a:accent3>
        <a:accent4>
          <a:srgbClr val="000000"/>
        </a:accent4>
        <a:accent5>
          <a:srgbClr val="B4C8FF"/>
        </a:accent5>
        <a:accent6>
          <a:srgbClr val="12C00C"/>
        </a:accent6>
        <a:hlink>
          <a:srgbClr val="BCEBFA"/>
        </a:hlink>
        <a:folHlink>
          <a:srgbClr val="A1F99E"/>
        </a:folHlink>
      </a:clrScheme>
      <a:clrMap bg1="lt1" tx1="dk1" bg2="lt2" tx2="dk2" accent1="accent1" accent2="accent2" accent3="accent3" accent4="accent4" accent5="accent5" accent6="accent6" hlink="hlink" folHlink="folHlink"/>
    </a:extraClrScheme>
    <a:extraClrScheme>
      <a:clrScheme name="med_0093_slide 7">
        <a:dk1>
          <a:srgbClr val="000000"/>
        </a:dk1>
        <a:lt1>
          <a:srgbClr val="FFFFFF"/>
        </a:lt1>
        <a:dk2>
          <a:srgbClr val="000000"/>
        </a:dk2>
        <a:lt2>
          <a:srgbClr val="B2B2B2"/>
        </a:lt2>
        <a:accent1>
          <a:srgbClr val="FFBF57"/>
        </a:accent1>
        <a:accent2>
          <a:srgbClr val="57CCFF"/>
        </a:accent2>
        <a:accent3>
          <a:srgbClr val="FFFFFF"/>
        </a:accent3>
        <a:accent4>
          <a:srgbClr val="000000"/>
        </a:accent4>
        <a:accent5>
          <a:srgbClr val="FFDCB4"/>
        </a:accent5>
        <a:accent6>
          <a:srgbClr val="4EB9E7"/>
        </a:accent6>
        <a:hlink>
          <a:srgbClr val="F5D6D6"/>
        </a:hlink>
        <a:folHlink>
          <a:srgbClr val="FFE0AD"/>
        </a:folHlink>
      </a:clrScheme>
      <a:clrMap bg1="lt1" tx1="dk1" bg2="lt2" tx2="dk2" accent1="accent1" accent2="accent2" accent3="accent3" accent4="accent4" accent5="accent5" accent6="accent6" hlink="hlink" folHlink="folHlink"/>
    </a:extraClrScheme>
    <a:extraClrScheme>
      <a:clrScheme name="med_0093_slide 8">
        <a:dk1>
          <a:srgbClr val="000000"/>
        </a:dk1>
        <a:lt1>
          <a:srgbClr val="FFFFFF"/>
        </a:lt1>
        <a:dk2>
          <a:srgbClr val="000000"/>
        </a:dk2>
        <a:lt2>
          <a:srgbClr val="B2B2B2"/>
        </a:lt2>
        <a:accent1>
          <a:srgbClr val="57CCFF"/>
        </a:accent1>
        <a:accent2>
          <a:srgbClr val="FF9A57"/>
        </a:accent2>
        <a:accent3>
          <a:srgbClr val="FFFFFF"/>
        </a:accent3>
        <a:accent4>
          <a:srgbClr val="000000"/>
        </a:accent4>
        <a:accent5>
          <a:srgbClr val="B4E2FF"/>
        </a:accent5>
        <a:accent6>
          <a:srgbClr val="E78B4E"/>
        </a:accent6>
        <a:hlink>
          <a:srgbClr val="FCFFA8"/>
        </a:hlink>
        <a:folHlink>
          <a:srgbClr val="EC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med_0093_slide</Template>
  <TotalTime>2169</TotalTime>
  <Words>2928</Words>
  <Application>Microsoft Office PowerPoint</Application>
  <PresentationFormat>On-screen Show (4:3)</PresentationFormat>
  <Paragraphs>333</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med_0093_slide</vt:lpstr>
      <vt:lpstr>Hematology</vt:lpstr>
      <vt:lpstr>General Functions/Purpose of Blood:</vt:lpstr>
      <vt:lpstr>Slide 3</vt:lpstr>
      <vt:lpstr>Whole Blood is a viscous substance (fluid) that contains a: 1. fluid portion (plasma) 2. cellular portion </vt:lpstr>
      <vt:lpstr>Plasma</vt:lpstr>
      <vt:lpstr>Cellular Portion of Blood</vt:lpstr>
      <vt:lpstr>Hematopoiesis</vt:lpstr>
      <vt:lpstr>Blood Storage</vt:lpstr>
      <vt:lpstr>Quiz</vt:lpstr>
      <vt:lpstr>Now Let’s Focus on RBCs…</vt:lpstr>
      <vt:lpstr>Red Blood Cells</vt:lpstr>
      <vt:lpstr>Hemoglobin</vt:lpstr>
      <vt:lpstr>Slide 13</vt:lpstr>
      <vt:lpstr>Recipe for Red Blood Cells</vt:lpstr>
      <vt:lpstr>Erythropoiesis</vt:lpstr>
      <vt:lpstr>Erythropoiesis</vt:lpstr>
      <vt:lpstr>Erythropoiesis</vt:lpstr>
      <vt:lpstr>Erythrocyte Maturation</vt:lpstr>
      <vt:lpstr>Slide 19</vt:lpstr>
      <vt:lpstr>Canine Bone Marrow Aspirate</vt:lpstr>
      <vt:lpstr>Lifespan and Destruction of RBCs</vt:lpstr>
      <vt:lpstr>Normal Removal of Aged RBCs</vt:lpstr>
      <vt:lpstr>Extravascular Hemolysis</vt:lpstr>
      <vt:lpstr>Bilirubin</vt:lpstr>
      <vt:lpstr>Intravascular Hemolysis</vt:lpstr>
      <vt:lpstr>Other Causes of Intravascular Hemolysis</vt:lpstr>
      <vt:lpstr>Jaundice/Icterus</vt:lpstr>
      <vt:lpstr>Anemia – Not enough RBCs</vt:lpstr>
      <vt:lpstr>Polycythemia – More RBCs than needed</vt:lpstr>
      <vt:lpstr>Quiz</vt:lpstr>
      <vt:lpstr>Erythrocyte Morphology</vt:lpstr>
      <vt:lpstr>Chicken                     Llama</vt:lpstr>
      <vt:lpstr>Reptile                   Deer</vt:lpstr>
      <vt:lpstr>Normal RBC Morphology</vt:lpstr>
      <vt:lpstr>Normal RBC Morphology</vt:lpstr>
      <vt:lpstr>RBC Morphology</vt:lpstr>
      <vt:lpstr>Rouleaux Formation</vt:lpstr>
      <vt:lpstr>Agglutination</vt:lpstr>
      <vt:lpstr>Anisocytosis</vt:lpstr>
      <vt:lpstr>Macrocytosis</vt:lpstr>
      <vt:lpstr>Microcytosis</vt:lpstr>
      <vt:lpstr>Polychromasia</vt:lpstr>
      <vt:lpstr>Hypochromasia</vt:lpstr>
      <vt:lpstr>Hyperchromasia</vt:lpstr>
      <vt:lpstr>Spherocytes</vt:lpstr>
      <vt:lpstr>Canine blood. Regenerative anemia with spherocytes. Anisocytosis is due to macrocytic cells and spherocytes, which are smaller than normal and lack central pallor. Spherocytes are associated with hemolytic anemias due to immune disease or fragmentation. The polychromatophilic RBC with a rod- shaped area of central pallor (arrow) is a stomatocyte </vt:lpstr>
      <vt:lpstr>Slide 47</vt:lpstr>
      <vt:lpstr>Poikilocytosis</vt:lpstr>
      <vt:lpstr>Schistocytes</vt:lpstr>
      <vt:lpstr>        Acanthocytes (“Spur Cells”)  have irregular membrane projections of variable length and diameter with rounded tips. Unevenly sized and spaced   May be seen in blood smear of Cats with hepatic lipidosis,  Dogs with liver disease or hemangiosarcoma of the liver   Represent in vivo alteration rather than artifact. </vt:lpstr>
      <vt:lpstr>Echinocytes “Burr Cells”   Result from ruptured cell membranes</vt:lpstr>
      <vt:lpstr>Echinocytes“Crenation”   Result from ruptured cell membranes</vt:lpstr>
      <vt:lpstr>Drepanocytes  “Sickle Cells”</vt:lpstr>
      <vt:lpstr>Keratocytes  “Helmet cell”</vt:lpstr>
      <vt:lpstr>Keratocytes (continued)</vt:lpstr>
      <vt:lpstr>Codocytes  “Leptocytes”</vt:lpstr>
      <vt:lpstr>Codocytes (continued)</vt:lpstr>
      <vt:lpstr>Slide 58</vt:lpstr>
      <vt:lpstr>Anulocytes</vt:lpstr>
      <vt:lpstr>Dacryocyte  “Teardrop cells”</vt:lpstr>
      <vt:lpstr>Howell-Jolly Bodies</vt:lpstr>
      <vt:lpstr>Basophilic Stippling</vt:lpstr>
      <vt:lpstr>Heinz Bodies</vt:lpstr>
      <vt:lpstr>Slide 64</vt:lpstr>
    </vt:vector>
  </TitlesOfParts>
  <Company>Stone Briar Farms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Hematopoietic System</dc:title>
  <dc:creator>Wilkerson</dc:creator>
  <cp:lastModifiedBy>Lori</cp:lastModifiedBy>
  <cp:revision>45</cp:revision>
  <dcterms:created xsi:type="dcterms:W3CDTF">2009-12-31T01:17:41Z</dcterms:created>
  <dcterms:modified xsi:type="dcterms:W3CDTF">2010-07-13T21:51:25Z</dcterms:modified>
</cp:coreProperties>
</file>